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
  </p:notesMasterIdLst>
  <p:sldIdLst>
    <p:sldId id="256" r:id="rId2"/>
    <p:sldId id="271" r:id="rId3"/>
    <p:sldId id="259" r:id="rId4"/>
    <p:sldId id="257" r:id="rId5"/>
    <p:sldId id="260" r:id="rId6"/>
    <p:sldId id="261" r:id="rId7"/>
    <p:sldId id="262" r:id="rId8"/>
    <p:sldId id="274" r:id="rId9"/>
    <p:sldId id="269" r:id="rId10"/>
    <p:sldId id="268" r:id="rId11"/>
    <p:sldId id="270" r:id="rId12"/>
  </p:sldIdLst>
  <p:sldSz cx="9144000" cy="5143500" type="screen16x9"/>
  <p:notesSz cx="6858000" cy="9144000"/>
  <p:embeddedFontLst>
    <p:embeddedFont>
      <p:font typeface="Bebas Neue" panose="020B0604020202020204" charset="0"/>
      <p:regular r:id="rId14"/>
    </p:embeddedFont>
    <p:embeddedFont>
      <p:font typeface="Calibri" panose="020F0502020204030204" pitchFamily="34" charset="0"/>
      <p:regular r:id="rId15"/>
      <p:bold r:id="rId16"/>
      <p:italic r:id="rId17"/>
      <p:boldItalic r:id="rId18"/>
    </p:embeddedFont>
    <p:embeddedFont>
      <p:font typeface="Comic Neue" panose="020B0604020202020204" charset="0"/>
      <p:regular r:id="rId19"/>
      <p:bold r:id="rId20"/>
      <p:italic r:id="rId21"/>
      <p:boldItalic r:id="rId22"/>
    </p:embeddedFont>
    <p:embeddedFont>
      <p:font typeface="Cooper Black" panose="0208090404030B020404" pitchFamily="18" charset="0"/>
      <p:regular r:id="rId23"/>
    </p:embeddedFont>
    <p:embeddedFont>
      <p:font typeface="Lato" panose="020F0502020204030203" pitchFamily="34" charset="0"/>
      <p:regular r:id="rId24"/>
      <p:bold r:id="rId25"/>
      <p:italic r:id="rId26"/>
      <p:boldItalic r:id="rId27"/>
    </p:embeddedFont>
    <p:embeddedFont>
      <p:font typeface="Righteous"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3DD96F-B59E-4DE7-9BD5-1E0C679E853A}">
  <a:tblStyle styleId="{203DD96F-B59E-4DE7-9BD5-1E0C679E85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esktop\Main%20Excel%20Project\Movie%20Rating\Rotten%20Tomatoes%20Movies%20%20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esktop\Main%20Excel%20Project\Movie%20Rating\Rotten%20Tomatoes%20Movies%20%20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esktop\Main%20Excel%20Project\Movie%20Rating\Rotten%20Tomatoes%20Movies%20%20Project.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esktop\Main%20Excel%20Project\Movie%20Rating\Rotten%20Tomatoes%20Movies%20%20Projec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esktop\Main%20Excel%20Project\Movie%20Rating\Rotten%20Tomatoes%20Movies%20%20Projec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esktop\Main%20Excel%20Project\Movie%20Rating\Rotten%20Tomatoes%20Movies%20%20Project.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Count</a:t>
            </a:r>
            <a:r>
              <a:rPr lang="en-US" baseline="0"/>
              <a:t> By Genre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Comedy</c:v>
              </c:pt>
              <c:pt idx="1">
                <c:v>Drama</c:v>
              </c:pt>
              <c:pt idx="2">
                <c:v>Documentary</c:v>
              </c:pt>
              <c:pt idx="3">
                <c:v>Classics</c:v>
              </c:pt>
              <c:pt idx="4">
                <c:v>Horror</c:v>
              </c:pt>
              <c:pt idx="5">
                <c:v>Animation</c:v>
              </c:pt>
              <c:pt idx="6">
                <c:v>Romance</c:v>
              </c:pt>
              <c:pt idx="7">
                <c:v>Western</c:v>
              </c:pt>
              <c:pt idx="8">
                <c:v>Television</c:v>
              </c:pt>
            </c:strLit>
          </c:cat>
          <c:val>
            <c:numLit>
              <c:formatCode>General</c:formatCode>
              <c:ptCount val="9"/>
              <c:pt idx="0">
                <c:v>3540</c:v>
              </c:pt>
              <c:pt idx="1">
                <c:v>3510</c:v>
              </c:pt>
              <c:pt idx="2">
                <c:v>1583</c:v>
              </c:pt>
              <c:pt idx="3">
                <c:v>1066</c:v>
              </c:pt>
              <c:pt idx="4">
                <c:v>857</c:v>
              </c:pt>
              <c:pt idx="5">
                <c:v>344</c:v>
              </c:pt>
              <c:pt idx="6">
                <c:v>14</c:v>
              </c:pt>
              <c:pt idx="7">
                <c:v>8</c:v>
              </c:pt>
              <c:pt idx="8">
                <c:v>1</c:v>
              </c:pt>
            </c:numLit>
          </c:val>
          <c:extLst>
            <c:ext xmlns:c16="http://schemas.microsoft.com/office/drawing/2014/chart" uri="{C3380CC4-5D6E-409C-BE32-E72D297353CC}">
              <c16:uniqueId val="{00000000-090F-4177-93B1-4A8A4C240C20}"/>
            </c:ext>
          </c:extLst>
        </c:ser>
        <c:dLbls>
          <c:dLblPos val="outEnd"/>
          <c:showLegendKey val="0"/>
          <c:showVal val="1"/>
          <c:showCatName val="0"/>
          <c:showSerName val="0"/>
          <c:showPercent val="0"/>
          <c:showBubbleSize val="0"/>
        </c:dLbls>
        <c:gapWidth val="150"/>
        <c:axId val="924444335"/>
        <c:axId val="924420623"/>
      </c:barChart>
      <c:catAx>
        <c:axId val="92444433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4420623"/>
        <c:crosses val="autoZero"/>
        <c:auto val="1"/>
        <c:lblAlgn val="ctr"/>
        <c:lblOffset val="100"/>
        <c:noMultiLvlLbl val="0"/>
      </c:catAx>
      <c:valAx>
        <c:axId val="9244206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44443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Tomatometer</a:t>
            </a:r>
            <a:r>
              <a:rPr lang="en-US" baseline="0"/>
              <a:t> Rating and Count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6"/>
              <c:pt idx="0">
                <c:v>G</c:v>
              </c:pt>
              <c:pt idx="1">
                <c:v>NC17</c:v>
              </c:pt>
              <c:pt idx="2">
                <c:v>NR</c:v>
              </c:pt>
              <c:pt idx="3">
                <c:v>PG</c:v>
              </c:pt>
              <c:pt idx="4">
                <c:v>PG-13</c:v>
              </c:pt>
              <c:pt idx="5">
                <c:v>R</c:v>
              </c:pt>
            </c:strLit>
          </c:cat>
          <c:val>
            <c:numLit>
              <c:formatCode>General</c:formatCode>
              <c:ptCount val="6"/>
              <c:pt idx="0">
                <c:v>652</c:v>
              </c:pt>
              <c:pt idx="1">
                <c:v>37</c:v>
              </c:pt>
              <c:pt idx="2">
                <c:v>4862</c:v>
              </c:pt>
              <c:pt idx="3">
                <c:v>2062</c:v>
              </c:pt>
              <c:pt idx="4">
                <c:v>2888</c:v>
              </c:pt>
              <c:pt idx="5">
                <c:v>6137</c:v>
              </c:pt>
            </c:numLit>
          </c:val>
          <c:extLst>
            <c:ext xmlns:c16="http://schemas.microsoft.com/office/drawing/2014/chart" uri="{C3380CC4-5D6E-409C-BE32-E72D297353CC}">
              <c16:uniqueId val="{00000000-75CE-4425-873E-FEEDEEB78F88}"/>
            </c:ext>
          </c:extLst>
        </c:ser>
        <c:dLbls>
          <c:dLblPos val="outEnd"/>
          <c:showLegendKey val="0"/>
          <c:showVal val="1"/>
          <c:showCatName val="0"/>
          <c:showSerName val="0"/>
          <c:showPercent val="0"/>
          <c:showBubbleSize val="0"/>
        </c:dLbls>
        <c:gapWidth val="219"/>
        <c:overlap val="-27"/>
        <c:axId val="760417055"/>
        <c:axId val="760399167"/>
      </c:barChart>
      <c:catAx>
        <c:axId val="760417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0399167"/>
        <c:crosses val="autoZero"/>
        <c:auto val="1"/>
        <c:lblAlgn val="ctr"/>
        <c:lblOffset val="100"/>
        <c:noMultiLvlLbl val="0"/>
      </c:catAx>
      <c:valAx>
        <c:axId val="760399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04170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dirty="0">
                <a:solidFill>
                  <a:schemeClr val="tx2"/>
                </a:solidFill>
                <a:effectLst/>
              </a:rPr>
              <a:t>Tomatometer rating category %</a:t>
            </a:r>
            <a:endParaRPr lang="en-IN" sz="1100" dirty="0">
              <a:solidFill>
                <a:schemeClr val="tx2"/>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sz="1100" dirty="0">
              <a:solidFill>
                <a:schemeClr val="tx2"/>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manualLayout>
          <c:layoutTarget val="inner"/>
          <c:xMode val="edge"/>
          <c:yMode val="edge"/>
          <c:x val="0.34595503213803458"/>
          <c:y val="0.15647870050589649"/>
          <c:w val="0.33563229784831716"/>
          <c:h val="0.69903350176407897"/>
        </c:manualLayout>
      </c:layout>
      <c:pieChart>
        <c:varyColors val="1"/>
        <c:ser>
          <c:idx val="0"/>
          <c:order val="0"/>
          <c:tx>
            <c:v>Total</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3E-420A-8FF9-D7AED2C4277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3E-420A-8FF9-D7AED2C4277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3E-420A-8FF9-D7AED2C4277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Lit>
              <c:ptCount val="3"/>
              <c:pt idx="0">
                <c:v>Certified Fresh</c:v>
              </c:pt>
              <c:pt idx="1">
                <c:v>Fresh</c:v>
              </c:pt>
              <c:pt idx="2">
                <c:v>Rotten</c:v>
              </c:pt>
            </c:strLit>
          </c:cat>
          <c:val>
            <c:numLit>
              <c:formatCode>General</c:formatCode>
              <c:ptCount val="3"/>
              <c:pt idx="0">
                <c:v>2957</c:v>
              </c:pt>
              <c:pt idx="1">
                <c:v>6448</c:v>
              </c:pt>
              <c:pt idx="2">
                <c:v>7233</c:v>
              </c:pt>
            </c:numLit>
          </c:val>
          <c:extLst>
            <c:ext xmlns:c16="http://schemas.microsoft.com/office/drawing/2014/chart" uri="{C3380CC4-5D6E-409C-BE32-E72D297353CC}">
              <c16:uniqueId val="{00000006-4C3E-420A-8FF9-D7AED2C4277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Movie</a:t>
            </a:r>
            <a:r>
              <a:rPr lang="en-IN" baseline="0"/>
              <a:t> Count by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Total</c:v>
          </c:tx>
          <c:spPr>
            <a:ln w="28575" cap="rnd">
              <a:solidFill>
                <a:schemeClr val="accent1"/>
              </a:solidFill>
              <a:round/>
            </a:ln>
            <a:effectLst/>
          </c:spPr>
          <c:marker>
            <c:symbol val="none"/>
          </c:marker>
          <c:cat>
            <c:strLit>
              <c:ptCount val="104"/>
              <c:pt idx="0">
                <c:v>2014</c:v>
              </c:pt>
              <c:pt idx="1">
                <c:v>2013</c:v>
              </c:pt>
              <c:pt idx="2">
                <c:v>2012</c:v>
              </c:pt>
              <c:pt idx="3">
                <c:v>2015</c:v>
              </c:pt>
              <c:pt idx="4">
                <c:v>2018</c:v>
              </c:pt>
              <c:pt idx="5">
                <c:v>2016</c:v>
              </c:pt>
              <c:pt idx="6">
                <c:v>2011</c:v>
              </c:pt>
              <c:pt idx="7">
                <c:v>2007</c:v>
              </c:pt>
              <c:pt idx="8">
                <c:v>2017</c:v>
              </c:pt>
              <c:pt idx="9">
                <c:v>2008</c:v>
              </c:pt>
              <c:pt idx="10">
                <c:v>2006</c:v>
              </c:pt>
              <c:pt idx="11">
                <c:v>2009</c:v>
              </c:pt>
              <c:pt idx="12">
                <c:v>2010</c:v>
              </c:pt>
              <c:pt idx="13">
                <c:v>2005</c:v>
              </c:pt>
              <c:pt idx="14">
                <c:v>2004</c:v>
              </c:pt>
              <c:pt idx="15">
                <c:v>2019</c:v>
              </c:pt>
              <c:pt idx="16">
                <c:v>2002</c:v>
              </c:pt>
              <c:pt idx="17">
                <c:v>2003</c:v>
              </c:pt>
              <c:pt idx="18">
                <c:v>2001</c:v>
              </c:pt>
              <c:pt idx="19">
                <c:v>2000</c:v>
              </c:pt>
              <c:pt idx="20">
                <c:v>1999</c:v>
              </c:pt>
              <c:pt idx="21">
                <c:v>1998</c:v>
              </c:pt>
              <c:pt idx="22">
                <c:v>1997</c:v>
              </c:pt>
              <c:pt idx="23">
                <c:v>1996</c:v>
              </c:pt>
              <c:pt idx="24">
                <c:v>1995</c:v>
              </c:pt>
              <c:pt idx="25">
                <c:v>1994</c:v>
              </c:pt>
              <c:pt idx="26">
                <c:v>1993</c:v>
              </c:pt>
              <c:pt idx="27">
                <c:v>1992</c:v>
              </c:pt>
              <c:pt idx="28">
                <c:v>1988</c:v>
              </c:pt>
              <c:pt idx="29">
                <c:v>1990</c:v>
              </c:pt>
              <c:pt idx="30">
                <c:v>1991</c:v>
              </c:pt>
              <c:pt idx="31">
                <c:v>1989</c:v>
              </c:pt>
              <c:pt idx="32">
                <c:v>1987</c:v>
              </c:pt>
              <c:pt idx="33">
                <c:v>1986</c:v>
              </c:pt>
              <c:pt idx="34">
                <c:v>1985</c:v>
              </c:pt>
              <c:pt idx="35">
                <c:v>1984</c:v>
              </c:pt>
              <c:pt idx="36">
                <c:v>1981</c:v>
              </c:pt>
              <c:pt idx="37">
                <c:v>1983</c:v>
              </c:pt>
              <c:pt idx="38">
                <c:v>1982</c:v>
              </c:pt>
              <c:pt idx="39">
                <c:v>1980</c:v>
              </c:pt>
              <c:pt idx="40">
                <c:v>1979</c:v>
              </c:pt>
              <c:pt idx="41">
                <c:v>1973</c:v>
              </c:pt>
              <c:pt idx="42">
                <c:v>1976</c:v>
              </c:pt>
              <c:pt idx="43">
                <c:v>1972</c:v>
              </c:pt>
              <c:pt idx="44">
                <c:v>1964</c:v>
              </c:pt>
              <c:pt idx="45">
                <c:v>1975</c:v>
              </c:pt>
              <c:pt idx="46">
                <c:v>1971</c:v>
              </c:pt>
              <c:pt idx="47">
                <c:v>1978</c:v>
              </c:pt>
              <c:pt idx="48">
                <c:v>1967</c:v>
              </c:pt>
              <c:pt idx="49">
                <c:v>1977</c:v>
              </c:pt>
              <c:pt idx="50">
                <c:v>1974</c:v>
              </c:pt>
              <c:pt idx="51">
                <c:v>1970</c:v>
              </c:pt>
              <c:pt idx="52">
                <c:v>1963</c:v>
              </c:pt>
              <c:pt idx="53">
                <c:v>1968</c:v>
              </c:pt>
              <c:pt idx="54">
                <c:v>1962</c:v>
              </c:pt>
              <c:pt idx="55">
                <c:v>1969</c:v>
              </c:pt>
              <c:pt idx="56">
                <c:v>1966</c:v>
              </c:pt>
              <c:pt idx="57">
                <c:v>1965</c:v>
              </c:pt>
              <c:pt idx="58">
                <c:v>1958</c:v>
              </c:pt>
              <c:pt idx="59">
                <c:v>1954</c:v>
              </c:pt>
              <c:pt idx="60">
                <c:v>1957</c:v>
              </c:pt>
              <c:pt idx="61">
                <c:v>1959</c:v>
              </c:pt>
              <c:pt idx="62">
                <c:v>1960</c:v>
              </c:pt>
              <c:pt idx="63">
                <c:v>1955</c:v>
              </c:pt>
              <c:pt idx="64">
                <c:v>1961</c:v>
              </c:pt>
              <c:pt idx="65">
                <c:v>1956</c:v>
              </c:pt>
              <c:pt idx="66">
                <c:v>1953</c:v>
              </c:pt>
              <c:pt idx="67">
                <c:v>1951</c:v>
              </c:pt>
              <c:pt idx="68">
                <c:v>1949</c:v>
              </c:pt>
              <c:pt idx="69">
                <c:v>1950</c:v>
              </c:pt>
              <c:pt idx="70">
                <c:v>1947</c:v>
              </c:pt>
              <c:pt idx="71">
                <c:v>1940</c:v>
              </c:pt>
              <c:pt idx="72">
                <c:v>1948</c:v>
              </c:pt>
              <c:pt idx="73">
                <c:v>1939</c:v>
              </c:pt>
              <c:pt idx="74">
                <c:v>1944</c:v>
              </c:pt>
              <c:pt idx="75">
                <c:v>1941</c:v>
              </c:pt>
              <c:pt idx="76">
                <c:v>1946</c:v>
              </c:pt>
              <c:pt idx="77">
                <c:v>1952</c:v>
              </c:pt>
              <c:pt idx="78">
                <c:v>1942</c:v>
              </c:pt>
              <c:pt idx="79">
                <c:v>1943</c:v>
              </c:pt>
              <c:pt idx="80">
                <c:v>1945</c:v>
              </c:pt>
              <c:pt idx="81">
                <c:v>1935</c:v>
              </c:pt>
              <c:pt idx="82">
                <c:v>1933</c:v>
              </c:pt>
              <c:pt idx="83">
                <c:v>1936</c:v>
              </c:pt>
              <c:pt idx="84">
                <c:v>1937</c:v>
              </c:pt>
              <c:pt idx="85">
                <c:v>1938</c:v>
              </c:pt>
              <c:pt idx="86">
                <c:v>1934</c:v>
              </c:pt>
              <c:pt idx="87">
                <c:v>1931</c:v>
              </c:pt>
              <c:pt idx="88">
                <c:v>1932</c:v>
              </c:pt>
              <c:pt idx="89">
                <c:v>1929</c:v>
              </c:pt>
              <c:pt idx="90">
                <c:v>1930</c:v>
              </c:pt>
              <c:pt idx="91">
                <c:v>1927</c:v>
              </c:pt>
              <c:pt idx="92">
                <c:v>1925</c:v>
              </c:pt>
              <c:pt idx="93">
                <c:v>1924</c:v>
              </c:pt>
              <c:pt idx="94">
                <c:v>1928</c:v>
              </c:pt>
              <c:pt idx="95">
                <c:v>1923</c:v>
              </c:pt>
              <c:pt idx="96">
                <c:v>1922</c:v>
              </c:pt>
              <c:pt idx="97">
                <c:v>1920</c:v>
              </c:pt>
              <c:pt idx="98">
                <c:v>1926</c:v>
              </c:pt>
              <c:pt idx="99">
                <c:v>1919</c:v>
              </c:pt>
              <c:pt idx="100">
                <c:v>1915</c:v>
              </c:pt>
              <c:pt idx="101">
                <c:v>1921</c:v>
              </c:pt>
              <c:pt idx="102">
                <c:v>1916</c:v>
              </c:pt>
              <c:pt idx="103">
                <c:v>1914</c:v>
              </c:pt>
            </c:strLit>
          </c:cat>
          <c:val>
            <c:numLit>
              <c:formatCode>General</c:formatCode>
              <c:ptCount val="104"/>
              <c:pt idx="0">
                <c:v>743</c:v>
              </c:pt>
              <c:pt idx="1">
                <c:v>701</c:v>
              </c:pt>
              <c:pt idx="2">
                <c:v>667</c:v>
              </c:pt>
              <c:pt idx="3">
                <c:v>643</c:v>
              </c:pt>
              <c:pt idx="4">
                <c:v>637</c:v>
              </c:pt>
              <c:pt idx="5">
                <c:v>617</c:v>
              </c:pt>
              <c:pt idx="6">
                <c:v>600</c:v>
              </c:pt>
              <c:pt idx="7">
                <c:v>599</c:v>
              </c:pt>
              <c:pt idx="8">
                <c:v>582</c:v>
              </c:pt>
              <c:pt idx="9">
                <c:v>522</c:v>
              </c:pt>
              <c:pt idx="10">
                <c:v>511</c:v>
              </c:pt>
              <c:pt idx="11">
                <c:v>499</c:v>
              </c:pt>
              <c:pt idx="12">
                <c:v>494</c:v>
              </c:pt>
              <c:pt idx="13">
                <c:v>422</c:v>
              </c:pt>
              <c:pt idx="14">
                <c:v>393</c:v>
              </c:pt>
              <c:pt idx="15">
                <c:v>369</c:v>
              </c:pt>
              <c:pt idx="16">
                <c:v>352</c:v>
              </c:pt>
              <c:pt idx="17">
                <c:v>349</c:v>
              </c:pt>
              <c:pt idx="18">
                <c:v>319</c:v>
              </c:pt>
              <c:pt idx="19">
                <c:v>309</c:v>
              </c:pt>
              <c:pt idx="20">
                <c:v>286</c:v>
              </c:pt>
              <c:pt idx="21">
                <c:v>275</c:v>
              </c:pt>
              <c:pt idx="22">
                <c:v>234</c:v>
              </c:pt>
              <c:pt idx="23">
                <c:v>227</c:v>
              </c:pt>
              <c:pt idx="24">
                <c:v>204</c:v>
              </c:pt>
              <c:pt idx="25">
                <c:v>192</c:v>
              </c:pt>
              <c:pt idx="26">
                <c:v>176</c:v>
              </c:pt>
              <c:pt idx="27">
                <c:v>165</c:v>
              </c:pt>
              <c:pt idx="28">
                <c:v>154</c:v>
              </c:pt>
              <c:pt idx="29">
                <c:v>149</c:v>
              </c:pt>
              <c:pt idx="30">
                <c:v>146</c:v>
              </c:pt>
              <c:pt idx="31">
                <c:v>146</c:v>
              </c:pt>
              <c:pt idx="32">
                <c:v>139</c:v>
              </c:pt>
              <c:pt idx="33">
                <c:v>122</c:v>
              </c:pt>
              <c:pt idx="34">
                <c:v>122</c:v>
              </c:pt>
              <c:pt idx="35">
                <c:v>106</c:v>
              </c:pt>
              <c:pt idx="36">
                <c:v>101</c:v>
              </c:pt>
              <c:pt idx="37">
                <c:v>98</c:v>
              </c:pt>
              <c:pt idx="38">
                <c:v>97</c:v>
              </c:pt>
              <c:pt idx="39">
                <c:v>96</c:v>
              </c:pt>
              <c:pt idx="40">
                <c:v>82</c:v>
              </c:pt>
              <c:pt idx="41">
                <c:v>81</c:v>
              </c:pt>
              <c:pt idx="42">
                <c:v>72</c:v>
              </c:pt>
              <c:pt idx="43">
                <c:v>70</c:v>
              </c:pt>
              <c:pt idx="44">
                <c:v>68</c:v>
              </c:pt>
              <c:pt idx="45">
                <c:v>67</c:v>
              </c:pt>
              <c:pt idx="46">
                <c:v>67</c:v>
              </c:pt>
              <c:pt idx="47">
                <c:v>66</c:v>
              </c:pt>
              <c:pt idx="48">
                <c:v>65</c:v>
              </c:pt>
              <c:pt idx="49">
                <c:v>64</c:v>
              </c:pt>
              <c:pt idx="50">
                <c:v>63</c:v>
              </c:pt>
              <c:pt idx="51">
                <c:v>62</c:v>
              </c:pt>
              <c:pt idx="52">
                <c:v>59</c:v>
              </c:pt>
              <c:pt idx="53">
                <c:v>59</c:v>
              </c:pt>
              <c:pt idx="54">
                <c:v>58</c:v>
              </c:pt>
              <c:pt idx="55">
                <c:v>56</c:v>
              </c:pt>
              <c:pt idx="56">
                <c:v>56</c:v>
              </c:pt>
              <c:pt idx="57">
                <c:v>55</c:v>
              </c:pt>
              <c:pt idx="58">
                <c:v>50</c:v>
              </c:pt>
              <c:pt idx="59">
                <c:v>49</c:v>
              </c:pt>
              <c:pt idx="60">
                <c:v>49</c:v>
              </c:pt>
              <c:pt idx="61">
                <c:v>49</c:v>
              </c:pt>
              <c:pt idx="62">
                <c:v>49</c:v>
              </c:pt>
              <c:pt idx="63">
                <c:v>45</c:v>
              </c:pt>
              <c:pt idx="64">
                <c:v>45</c:v>
              </c:pt>
              <c:pt idx="65">
                <c:v>44</c:v>
              </c:pt>
              <c:pt idx="66">
                <c:v>40</c:v>
              </c:pt>
              <c:pt idx="67">
                <c:v>39</c:v>
              </c:pt>
              <c:pt idx="68">
                <c:v>39</c:v>
              </c:pt>
              <c:pt idx="69">
                <c:v>38</c:v>
              </c:pt>
              <c:pt idx="70">
                <c:v>37</c:v>
              </c:pt>
              <c:pt idx="71">
                <c:v>36</c:v>
              </c:pt>
              <c:pt idx="72">
                <c:v>34</c:v>
              </c:pt>
              <c:pt idx="73">
                <c:v>30</c:v>
              </c:pt>
              <c:pt idx="74">
                <c:v>29</c:v>
              </c:pt>
              <c:pt idx="75">
                <c:v>29</c:v>
              </c:pt>
              <c:pt idx="76">
                <c:v>29</c:v>
              </c:pt>
              <c:pt idx="77">
                <c:v>27</c:v>
              </c:pt>
              <c:pt idx="78">
                <c:v>26</c:v>
              </c:pt>
              <c:pt idx="79">
                <c:v>26</c:v>
              </c:pt>
              <c:pt idx="80">
                <c:v>25</c:v>
              </c:pt>
              <c:pt idx="81">
                <c:v>24</c:v>
              </c:pt>
              <c:pt idx="82">
                <c:v>23</c:v>
              </c:pt>
              <c:pt idx="83">
                <c:v>23</c:v>
              </c:pt>
              <c:pt idx="84">
                <c:v>20</c:v>
              </c:pt>
              <c:pt idx="85">
                <c:v>16</c:v>
              </c:pt>
              <c:pt idx="86">
                <c:v>16</c:v>
              </c:pt>
              <c:pt idx="87">
                <c:v>15</c:v>
              </c:pt>
              <c:pt idx="88">
                <c:v>13</c:v>
              </c:pt>
              <c:pt idx="89">
                <c:v>11</c:v>
              </c:pt>
              <c:pt idx="90">
                <c:v>9</c:v>
              </c:pt>
              <c:pt idx="91">
                <c:v>9</c:v>
              </c:pt>
              <c:pt idx="92">
                <c:v>8</c:v>
              </c:pt>
              <c:pt idx="93">
                <c:v>6</c:v>
              </c:pt>
              <c:pt idx="94">
                <c:v>6</c:v>
              </c:pt>
              <c:pt idx="95">
                <c:v>5</c:v>
              </c:pt>
              <c:pt idx="96">
                <c:v>5</c:v>
              </c:pt>
              <c:pt idx="97">
                <c:v>5</c:v>
              </c:pt>
              <c:pt idx="98">
                <c:v>4</c:v>
              </c:pt>
              <c:pt idx="99">
                <c:v>2</c:v>
              </c:pt>
              <c:pt idx="100">
                <c:v>2</c:v>
              </c:pt>
              <c:pt idx="101">
                <c:v>2</c:v>
              </c:pt>
              <c:pt idx="102">
                <c:v>1</c:v>
              </c:pt>
              <c:pt idx="103">
                <c:v>1</c:v>
              </c:pt>
            </c:numLit>
          </c:val>
          <c:smooth val="0"/>
          <c:extLst>
            <c:ext xmlns:c16="http://schemas.microsoft.com/office/drawing/2014/chart" uri="{C3380CC4-5D6E-409C-BE32-E72D297353CC}">
              <c16:uniqueId val="{00000000-0516-4C39-80D5-EF596D303FCC}"/>
            </c:ext>
          </c:extLst>
        </c:ser>
        <c:dLbls>
          <c:showLegendKey val="0"/>
          <c:showVal val="0"/>
          <c:showCatName val="0"/>
          <c:showSerName val="0"/>
          <c:showPercent val="0"/>
          <c:showBubbleSize val="0"/>
        </c:dLbls>
        <c:smooth val="0"/>
        <c:axId val="759567023"/>
        <c:axId val="759569103"/>
      </c:lineChart>
      <c:catAx>
        <c:axId val="759567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9569103"/>
        <c:crosses val="autoZero"/>
        <c:auto val="1"/>
        <c:lblAlgn val="ctr"/>
        <c:lblOffset val="100"/>
        <c:noMultiLvlLbl val="0"/>
      </c:catAx>
      <c:valAx>
        <c:axId val="7595691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95670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Movie</a:t>
            </a:r>
            <a:r>
              <a:rPr lang="en-IN" baseline="0"/>
              <a:t> Released in Month</a:t>
            </a:r>
          </a:p>
          <a:p>
            <a:pPr>
              <a:defRPr/>
            </a:pP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3'!$XER$1:$XFC$1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'Q.No 3'!$XER$2:$XFC$2</c:f>
              <c:numCache>
                <c:formatCode>General</c:formatCode>
                <c:ptCount val="12"/>
                <c:pt idx="0">
                  <c:v>58</c:v>
                </c:pt>
                <c:pt idx="1">
                  <c:v>55</c:v>
                </c:pt>
                <c:pt idx="2">
                  <c:v>62</c:v>
                </c:pt>
                <c:pt idx="3">
                  <c:v>63</c:v>
                </c:pt>
                <c:pt idx="4">
                  <c:v>64</c:v>
                </c:pt>
                <c:pt idx="5">
                  <c:v>71</c:v>
                </c:pt>
                <c:pt idx="6">
                  <c:v>46</c:v>
                </c:pt>
                <c:pt idx="7">
                  <c:v>76</c:v>
                </c:pt>
                <c:pt idx="8">
                  <c:v>69</c:v>
                </c:pt>
                <c:pt idx="9">
                  <c:v>85</c:v>
                </c:pt>
                <c:pt idx="10">
                  <c:v>51</c:v>
                </c:pt>
                <c:pt idx="11">
                  <c:v>43</c:v>
                </c:pt>
              </c:numCache>
            </c:numRef>
          </c:val>
          <c:extLst>
            <c:ext xmlns:c16="http://schemas.microsoft.com/office/drawing/2014/chart" uri="{C3380CC4-5D6E-409C-BE32-E72D297353CC}">
              <c16:uniqueId val="{00000000-79CC-4BEA-87F2-1507D758BBB9}"/>
            </c:ext>
          </c:extLst>
        </c:ser>
        <c:dLbls>
          <c:dLblPos val="outEnd"/>
          <c:showLegendKey val="0"/>
          <c:showVal val="1"/>
          <c:showCatName val="0"/>
          <c:showSerName val="0"/>
          <c:showPercent val="0"/>
          <c:showBubbleSize val="0"/>
        </c:dLbls>
        <c:gapWidth val="219"/>
        <c:overlap val="-27"/>
        <c:axId val="1154474671"/>
        <c:axId val="1154475087"/>
      </c:barChart>
      <c:catAx>
        <c:axId val="1154474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4475087"/>
        <c:crosses val="autoZero"/>
        <c:auto val="1"/>
        <c:lblAlgn val="ctr"/>
        <c:lblOffset val="100"/>
        <c:noMultiLvlLbl val="0"/>
      </c:catAx>
      <c:valAx>
        <c:axId val="11544750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44746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800" b="0" i="0" baseline="0">
                <a:effectLst/>
              </a:rPr>
              <a:t>Tomatomete Vs Audience Rating Descrepancies top 10 films</a:t>
            </a:r>
            <a:endParaRPr lang="en-IN">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IN"/>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0"/>
          <c:order val="0"/>
          <c:tx>
            <c:strRef>
              <c:f>'Q.No 4'!$B$3</c:f>
              <c:strCache>
                <c:ptCount val="1"/>
                <c:pt idx="0">
                  <c:v>tomatometer_rating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4'!$A$4:$A$13</c:f>
              <c:strCache>
                <c:ptCount val="10"/>
                <c:pt idx="0">
                  <c:v>Sparkle</c:v>
                </c:pt>
                <c:pt idx="1">
                  <c:v>Fall</c:v>
                </c:pt>
                <c:pt idx="2">
                  <c:v>Home</c:v>
                </c:pt>
                <c:pt idx="3">
                  <c:v>96 Souls</c:v>
                </c:pt>
                <c:pt idx="4">
                  <c:v>A Violent Separation</c:v>
                </c:pt>
                <c:pt idx="5">
                  <c:v>All Relative</c:v>
                </c:pt>
                <c:pt idx="6">
                  <c:v>Hating Breitbart</c:v>
                </c:pt>
                <c:pt idx="7">
                  <c:v>In God's Hands</c:v>
                </c:pt>
                <c:pt idx="8">
                  <c:v>Is That a Gun in Your Pocket?</c:v>
                </c:pt>
                <c:pt idx="9">
                  <c:v>Rainbow Brite and the Star Stealer</c:v>
                </c:pt>
              </c:strCache>
            </c:strRef>
          </c:cat>
          <c:val>
            <c:numRef>
              <c:f>'Q.No 4'!$B$4:$B$13</c:f>
              <c:numCache>
                <c:formatCode>General</c:formatCode>
                <c:ptCount val="10"/>
                <c:pt idx="0">
                  <c:v>10</c:v>
                </c:pt>
                <c:pt idx="1">
                  <c:v>0</c:v>
                </c:pt>
                <c:pt idx="2">
                  <c:v>0</c:v>
                </c:pt>
                <c:pt idx="3">
                  <c:v>0</c:v>
                </c:pt>
                <c:pt idx="4">
                  <c:v>10</c:v>
                </c:pt>
                <c:pt idx="5">
                  <c:v>10</c:v>
                </c:pt>
                <c:pt idx="6">
                  <c:v>0</c:v>
                </c:pt>
                <c:pt idx="7">
                  <c:v>0</c:v>
                </c:pt>
                <c:pt idx="8">
                  <c:v>0</c:v>
                </c:pt>
                <c:pt idx="9">
                  <c:v>0</c:v>
                </c:pt>
              </c:numCache>
            </c:numRef>
          </c:val>
          <c:extLst>
            <c:ext xmlns:c16="http://schemas.microsoft.com/office/drawing/2014/chart" uri="{C3380CC4-5D6E-409C-BE32-E72D297353CC}">
              <c16:uniqueId val="{00000000-1ABB-48E7-A15A-57615F69E79D}"/>
            </c:ext>
          </c:extLst>
        </c:ser>
        <c:ser>
          <c:idx val="1"/>
          <c:order val="1"/>
          <c:tx>
            <c:strRef>
              <c:f>'Q.No 4'!$C$3</c:f>
              <c:strCache>
                <c:ptCount val="1"/>
                <c:pt idx="0">
                  <c:v>audience_rating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4'!$A$4:$A$13</c:f>
              <c:strCache>
                <c:ptCount val="10"/>
                <c:pt idx="0">
                  <c:v>Sparkle</c:v>
                </c:pt>
                <c:pt idx="1">
                  <c:v>Fall</c:v>
                </c:pt>
                <c:pt idx="2">
                  <c:v>Home</c:v>
                </c:pt>
                <c:pt idx="3">
                  <c:v>96 Souls</c:v>
                </c:pt>
                <c:pt idx="4">
                  <c:v>A Violent Separation</c:v>
                </c:pt>
                <c:pt idx="5">
                  <c:v>All Relative</c:v>
                </c:pt>
                <c:pt idx="6">
                  <c:v>Hating Breitbart</c:v>
                </c:pt>
                <c:pt idx="7">
                  <c:v>In God's Hands</c:v>
                </c:pt>
                <c:pt idx="8">
                  <c:v>Is That a Gun in Your Pocket?</c:v>
                </c:pt>
                <c:pt idx="9">
                  <c:v>Rainbow Brite and the Star Stealer</c:v>
                </c:pt>
              </c:strCache>
            </c:strRef>
          </c:cat>
          <c:val>
            <c:numRef>
              <c:f>'Q.No 4'!$C$4:$C$13</c:f>
              <c:numCache>
                <c:formatCode>General</c:formatCode>
                <c:ptCount val="10"/>
                <c:pt idx="0">
                  <c:v>91</c:v>
                </c:pt>
                <c:pt idx="1">
                  <c:v>84</c:v>
                </c:pt>
                <c:pt idx="2">
                  <c:v>86</c:v>
                </c:pt>
                <c:pt idx="3">
                  <c:v>95</c:v>
                </c:pt>
                <c:pt idx="4">
                  <c:v>90</c:v>
                </c:pt>
                <c:pt idx="5">
                  <c:v>90</c:v>
                </c:pt>
                <c:pt idx="6">
                  <c:v>92</c:v>
                </c:pt>
                <c:pt idx="7">
                  <c:v>79</c:v>
                </c:pt>
                <c:pt idx="8">
                  <c:v>92</c:v>
                </c:pt>
                <c:pt idx="9">
                  <c:v>79</c:v>
                </c:pt>
              </c:numCache>
            </c:numRef>
          </c:val>
          <c:extLst>
            <c:ext xmlns:c16="http://schemas.microsoft.com/office/drawing/2014/chart" uri="{C3380CC4-5D6E-409C-BE32-E72D297353CC}">
              <c16:uniqueId val="{00000001-1ABB-48E7-A15A-57615F69E79D}"/>
            </c:ext>
          </c:extLst>
        </c:ser>
        <c:dLbls>
          <c:showLegendKey val="0"/>
          <c:showVal val="1"/>
          <c:showCatName val="0"/>
          <c:showSerName val="0"/>
          <c:showPercent val="0"/>
          <c:showBubbleSize val="0"/>
        </c:dLbls>
        <c:gapWidth val="219"/>
        <c:overlap val="-27"/>
        <c:axId val="1516568816"/>
        <c:axId val="1516571312"/>
      </c:barChart>
      <c:lineChart>
        <c:grouping val="standard"/>
        <c:varyColors val="0"/>
        <c:ser>
          <c:idx val="2"/>
          <c:order val="2"/>
          <c:tx>
            <c:strRef>
              <c:f>'Q.No 4'!$D$3</c:f>
              <c:strCache>
                <c:ptCount val="1"/>
                <c:pt idx="0">
                  <c:v>Descrepancies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4'!$A$4:$A$13</c:f>
              <c:strCache>
                <c:ptCount val="10"/>
                <c:pt idx="0">
                  <c:v>Sparkle</c:v>
                </c:pt>
                <c:pt idx="1">
                  <c:v>Fall</c:v>
                </c:pt>
                <c:pt idx="2">
                  <c:v>Home</c:v>
                </c:pt>
                <c:pt idx="3">
                  <c:v>96 Souls</c:v>
                </c:pt>
                <c:pt idx="4">
                  <c:v>A Violent Separation</c:v>
                </c:pt>
                <c:pt idx="5">
                  <c:v>All Relative</c:v>
                </c:pt>
                <c:pt idx="6">
                  <c:v>Hating Breitbart</c:v>
                </c:pt>
                <c:pt idx="7">
                  <c:v>In God's Hands</c:v>
                </c:pt>
                <c:pt idx="8">
                  <c:v>Is That a Gun in Your Pocket?</c:v>
                </c:pt>
                <c:pt idx="9">
                  <c:v>Rainbow Brite and the Star Stealer</c:v>
                </c:pt>
              </c:strCache>
            </c:strRef>
          </c:cat>
          <c:val>
            <c:numRef>
              <c:f>'Q.No 4'!$D$4:$D$13</c:f>
              <c:numCache>
                <c:formatCode>General</c:formatCode>
                <c:ptCount val="10"/>
                <c:pt idx="0">
                  <c:v>81</c:v>
                </c:pt>
                <c:pt idx="1">
                  <c:v>84</c:v>
                </c:pt>
                <c:pt idx="2">
                  <c:v>86</c:v>
                </c:pt>
                <c:pt idx="3">
                  <c:v>95</c:v>
                </c:pt>
                <c:pt idx="4">
                  <c:v>80</c:v>
                </c:pt>
                <c:pt idx="5">
                  <c:v>80</c:v>
                </c:pt>
                <c:pt idx="6">
                  <c:v>92</c:v>
                </c:pt>
                <c:pt idx="7">
                  <c:v>79</c:v>
                </c:pt>
                <c:pt idx="8">
                  <c:v>92</c:v>
                </c:pt>
                <c:pt idx="9">
                  <c:v>79</c:v>
                </c:pt>
              </c:numCache>
            </c:numRef>
          </c:val>
          <c:smooth val="0"/>
          <c:extLst>
            <c:ext xmlns:c16="http://schemas.microsoft.com/office/drawing/2014/chart" uri="{C3380CC4-5D6E-409C-BE32-E72D297353CC}">
              <c16:uniqueId val="{00000002-1ABB-48E7-A15A-57615F69E79D}"/>
            </c:ext>
          </c:extLst>
        </c:ser>
        <c:dLbls>
          <c:showLegendKey val="0"/>
          <c:showVal val="1"/>
          <c:showCatName val="0"/>
          <c:showSerName val="0"/>
          <c:showPercent val="0"/>
          <c:showBubbleSize val="0"/>
        </c:dLbls>
        <c:marker val="1"/>
        <c:smooth val="0"/>
        <c:axId val="1516590864"/>
        <c:axId val="1516573392"/>
      </c:lineChart>
      <c:catAx>
        <c:axId val="1516568816"/>
        <c:scaling>
          <c:orientation val="minMax"/>
        </c:scaling>
        <c:delete val="1"/>
        <c:axPos val="b"/>
        <c:numFmt formatCode="General" sourceLinked="1"/>
        <c:majorTickMark val="none"/>
        <c:minorTickMark val="none"/>
        <c:tickLblPos val="nextTo"/>
        <c:crossAx val="1516571312"/>
        <c:crosses val="autoZero"/>
        <c:auto val="1"/>
        <c:lblAlgn val="ctr"/>
        <c:lblOffset val="100"/>
        <c:noMultiLvlLbl val="0"/>
      </c:catAx>
      <c:valAx>
        <c:axId val="15165713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16568816"/>
        <c:crosses val="autoZero"/>
        <c:crossBetween val="between"/>
      </c:valAx>
      <c:valAx>
        <c:axId val="1516573392"/>
        <c:scaling>
          <c:orientation val="minMax"/>
        </c:scaling>
        <c:delete val="1"/>
        <c:axPos val="r"/>
        <c:numFmt formatCode="General" sourceLinked="1"/>
        <c:majorTickMark val="out"/>
        <c:minorTickMark val="none"/>
        <c:tickLblPos val="nextTo"/>
        <c:crossAx val="1516590864"/>
        <c:crosses val="max"/>
        <c:crossBetween val="between"/>
      </c:valAx>
      <c:catAx>
        <c:axId val="1516590864"/>
        <c:scaling>
          <c:orientation val="minMax"/>
        </c:scaling>
        <c:delete val="1"/>
        <c:axPos val="b"/>
        <c:numFmt formatCode="General" sourceLinked="1"/>
        <c:majorTickMark val="out"/>
        <c:minorTickMark val="none"/>
        <c:tickLblPos val="nextTo"/>
        <c:crossAx val="151657339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1624D-568E-45B1-9ABD-0F4C85FE15A4}" type="doc">
      <dgm:prSet loTypeId="urn:microsoft.com/office/officeart/2005/8/layout/default" loCatId="list" qsTypeId="urn:microsoft.com/office/officeart/2005/8/quickstyle/3d3" qsCatId="3D" csTypeId="urn:microsoft.com/office/officeart/2005/8/colors/accent3_2" csCatId="accent3" phldr="1"/>
      <dgm:spPr/>
      <dgm:t>
        <a:bodyPr/>
        <a:lstStyle/>
        <a:p>
          <a:endParaRPr lang="en-IN"/>
        </a:p>
      </dgm:t>
    </dgm:pt>
    <dgm:pt modelId="{B476F4B6-1DFB-431E-B0AD-2473EA48E683}">
      <dgm:prSet phldrT="[Text]"/>
      <dgm:spPr/>
      <dgm:t>
        <a:bodyPr/>
        <a:lstStyle/>
        <a:p>
          <a:r>
            <a:rPr lang="en-US" dirty="0"/>
            <a:t>IMPORT DATA </a:t>
          </a:r>
          <a:endParaRPr lang="en-IN" dirty="0"/>
        </a:p>
      </dgm:t>
    </dgm:pt>
    <dgm:pt modelId="{77F52B62-AA9D-4DE0-8985-BC2601B9610B}" type="parTrans" cxnId="{A69AD00A-907E-4370-85B0-A84B13026EA9}">
      <dgm:prSet/>
      <dgm:spPr/>
      <dgm:t>
        <a:bodyPr/>
        <a:lstStyle/>
        <a:p>
          <a:endParaRPr lang="en-IN"/>
        </a:p>
      </dgm:t>
    </dgm:pt>
    <dgm:pt modelId="{C318676A-3D19-44B5-98E7-E30EAC9B3077}" type="sibTrans" cxnId="{A69AD00A-907E-4370-85B0-A84B13026EA9}">
      <dgm:prSet/>
      <dgm:spPr/>
      <dgm:t>
        <a:bodyPr/>
        <a:lstStyle/>
        <a:p>
          <a:endParaRPr lang="en-IN"/>
        </a:p>
      </dgm:t>
    </dgm:pt>
    <dgm:pt modelId="{9D7A8494-F864-45CB-AA7D-54108CBE9385}">
      <dgm:prSet phldrT="[Text]"/>
      <dgm:spPr/>
      <dgm:t>
        <a:bodyPr/>
        <a:lstStyle/>
        <a:p>
          <a:r>
            <a:rPr lang="en-US" dirty="0"/>
            <a:t>UNDERSTAND THE DATA</a:t>
          </a:r>
          <a:endParaRPr lang="en-IN" dirty="0"/>
        </a:p>
      </dgm:t>
    </dgm:pt>
    <dgm:pt modelId="{6360FDA5-AEF5-4224-A4C0-28763554B9E6}" type="parTrans" cxnId="{8DBAAF2A-C54A-4711-9C70-E11793B2F6CF}">
      <dgm:prSet/>
      <dgm:spPr/>
      <dgm:t>
        <a:bodyPr/>
        <a:lstStyle/>
        <a:p>
          <a:endParaRPr lang="en-IN"/>
        </a:p>
      </dgm:t>
    </dgm:pt>
    <dgm:pt modelId="{6617F2E5-E24F-4E2B-A1B4-C47E93516DA9}" type="sibTrans" cxnId="{8DBAAF2A-C54A-4711-9C70-E11793B2F6CF}">
      <dgm:prSet/>
      <dgm:spPr/>
      <dgm:t>
        <a:bodyPr/>
        <a:lstStyle/>
        <a:p>
          <a:endParaRPr lang="en-IN"/>
        </a:p>
      </dgm:t>
    </dgm:pt>
    <dgm:pt modelId="{56812F8D-511B-4D94-B654-C1A4392AAE40}">
      <dgm:prSet phldrT="[Text]"/>
      <dgm:spPr/>
      <dgm:t>
        <a:bodyPr/>
        <a:lstStyle/>
        <a:p>
          <a:r>
            <a:rPr lang="en-US" dirty="0"/>
            <a:t>CLEAN THE DATA</a:t>
          </a:r>
          <a:endParaRPr lang="en-IN" dirty="0"/>
        </a:p>
      </dgm:t>
    </dgm:pt>
    <dgm:pt modelId="{FF10E3B4-9822-42C9-A76E-77247A10FF5A}" type="parTrans" cxnId="{2501B230-64D3-49BF-A33A-034705EA5001}">
      <dgm:prSet/>
      <dgm:spPr/>
      <dgm:t>
        <a:bodyPr/>
        <a:lstStyle/>
        <a:p>
          <a:endParaRPr lang="en-IN"/>
        </a:p>
      </dgm:t>
    </dgm:pt>
    <dgm:pt modelId="{431DCA24-3163-49D4-9917-9562C25A085D}" type="sibTrans" cxnId="{2501B230-64D3-49BF-A33A-034705EA5001}">
      <dgm:prSet/>
      <dgm:spPr/>
      <dgm:t>
        <a:bodyPr/>
        <a:lstStyle/>
        <a:p>
          <a:endParaRPr lang="en-IN"/>
        </a:p>
      </dgm:t>
    </dgm:pt>
    <dgm:pt modelId="{15316FEA-322A-43AF-9AEE-E9DD316BFE2C}">
      <dgm:prSet phldrT="[Text]"/>
      <dgm:spPr/>
      <dgm:t>
        <a:bodyPr/>
        <a:lstStyle/>
        <a:p>
          <a:r>
            <a:rPr lang="en-US" dirty="0"/>
            <a:t>ANALYZE AND VISULIASATION </a:t>
          </a:r>
          <a:endParaRPr lang="en-IN" dirty="0"/>
        </a:p>
      </dgm:t>
    </dgm:pt>
    <dgm:pt modelId="{E9A53F45-75BC-469B-97D7-13AD50A3C1DF}" type="parTrans" cxnId="{F4EDFFB3-13E2-4050-8AD2-4A3CF88772EC}">
      <dgm:prSet/>
      <dgm:spPr/>
      <dgm:t>
        <a:bodyPr/>
        <a:lstStyle/>
        <a:p>
          <a:endParaRPr lang="en-IN"/>
        </a:p>
      </dgm:t>
    </dgm:pt>
    <dgm:pt modelId="{CD60E871-C0A7-4560-B338-45B6E98304CD}" type="sibTrans" cxnId="{F4EDFFB3-13E2-4050-8AD2-4A3CF88772EC}">
      <dgm:prSet/>
      <dgm:spPr/>
      <dgm:t>
        <a:bodyPr/>
        <a:lstStyle/>
        <a:p>
          <a:endParaRPr lang="en-IN"/>
        </a:p>
      </dgm:t>
    </dgm:pt>
    <dgm:pt modelId="{71B9CC8F-6F84-4DC4-B2B0-5B68B9D2D8F8}" type="pres">
      <dgm:prSet presAssocID="{7B61624D-568E-45B1-9ABD-0F4C85FE15A4}" presName="diagram" presStyleCnt="0">
        <dgm:presLayoutVars>
          <dgm:dir/>
          <dgm:resizeHandles val="exact"/>
        </dgm:presLayoutVars>
      </dgm:prSet>
      <dgm:spPr/>
    </dgm:pt>
    <dgm:pt modelId="{2F59BC72-1809-4CFC-91CA-EB801D85D1E8}" type="pres">
      <dgm:prSet presAssocID="{B476F4B6-1DFB-431E-B0AD-2473EA48E683}" presName="node" presStyleLbl="node1" presStyleIdx="0" presStyleCnt="4">
        <dgm:presLayoutVars>
          <dgm:bulletEnabled val="1"/>
        </dgm:presLayoutVars>
      </dgm:prSet>
      <dgm:spPr/>
    </dgm:pt>
    <dgm:pt modelId="{10F8A05B-70B5-4B57-BB39-6D8619E044CB}" type="pres">
      <dgm:prSet presAssocID="{C318676A-3D19-44B5-98E7-E30EAC9B3077}" presName="sibTrans" presStyleCnt="0"/>
      <dgm:spPr/>
    </dgm:pt>
    <dgm:pt modelId="{07FDB278-4D25-461C-85C7-05CE8E1BDB80}" type="pres">
      <dgm:prSet presAssocID="{9D7A8494-F864-45CB-AA7D-54108CBE9385}" presName="node" presStyleLbl="node1" presStyleIdx="1" presStyleCnt="4">
        <dgm:presLayoutVars>
          <dgm:bulletEnabled val="1"/>
        </dgm:presLayoutVars>
      </dgm:prSet>
      <dgm:spPr/>
    </dgm:pt>
    <dgm:pt modelId="{91072CE4-4963-4B26-8125-5E1F3E6F4090}" type="pres">
      <dgm:prSet presAssocID="{6617F2E5-E24F-4E2B-A1B4-C47E93516DA9}" presName="sibTrans" presStyleCnt="0"/>
      <dgm:spPr/>
    </dgm:pt>
    <dgm:pt modelId="{780FCBFC-4A62-4111-9C1C-EC34A1BD9757}" type="pres">
      <dgm:prSet presAssocID="{56812F8D-511B-4D94-B654-C1A4392AAE40}" presName="node" presStyleLbl="node1" presStyleIdx="2" presStyleCnt="4">
        <dgm:presLayoutVars>
          <dgm:bulletEnabled val="1"/>
        </dgm:presLayoutVars>
      </dgm:prSet>
      <dgm:spPr/>
    </dgm:pt>
    <dgm:pt modelId="{567435AC-B7A8-4289-8538-85C31C92593D}" type="pres">
      <dgm:prSet presAssocID="{431DCA24-3163-49D4-9917-9562C25A085D}" presName="sibTrans" presStyleCnt="0"/>
      <dgm:spPr/>
    </dgm:pt>
    <dgm:pt modelId="{BF5FAC1F-1B7C-4114-A893-C18204872ED9}" type="pres">
      <dgm:prSet presAssocID="{15316FEA-322A-43AF-9AEE-E9DD316BFE2C}" presName="node" presStyleLbl="node1" presStyleIdx="3" presStyleCnt="4">
        <dgm:presLayoutVars>
          <dgm:bulletEnabled val="1"/>
        </dgm:presLayoutVars>
      </dgm:prSet>
      <dgm:spPr/>
    </dgm:pt>
  </dgm:ptLst>
  <dgm:cxnLst>
    <dgm:cxn modelId="{A69AD00A-907E-4370-85B0-A84B13026EA9}" srcId="{7B61624D-568E-45B1-9ABD-0F4C85FE15A4}" destId="{B476F4B6-1DFB-431E-B0AD-2473EA48E683}" srcOrd="0" destOrd="0" parTransId="{77F52B62-AA9D-4DE0-8985-BC2601B9610B}" sibTransId="{C318676A-3D19-44B5-98E7-E30EAC9B3077}"/>
    <dgm:cxn modelId="{8DBAAF2A-C54A-4711-9C70-E11793B2F6CF}" srcId="{7B61624D-568E-45B1-9ABD-0F4C85FE15A4}" destId="{9D7A8494-F864-45CB-AA7D-54108CBE9385}" srcOrd="1" destOrd="0" parTransId="{6360FDA5-AEF5-4224-A4C0-28763554B9E6}" sibTransId="{6617F2E5-E24F-4E2B-A1B4-C47E93516DA9}"/>
    <dgm:cxn modelId="{2501B230-64D3-49BF-A33A-034705EA5001}" srcId="{7B61624D-568E-45B1-9ABD-0F4C85FE15A4}" destId="{56812F8D-511B-4D94-B654-C1A4392AAE40}" srcOrd="2" destOrd="0" parTransId="{FF10E3B4-9822-42C9-A76E-77247A10FF5A}" sibTransId="{431DCA24-3163-49D4-9917-9562C25A085D}"/>
    <dgm:cxn modelId="{1D35CE3A-FFE3-468B-AC63-9DC38ECACD15}" type="presOf" srcId="{B476F4B6-1DFB-431E-B0AD-2473EA48E683}" destId="{2F59BC72-1809-4CFC-91CA-EB801D85D1E8}" srcOrd="0" destOrd="0" presId="urn:microsoft.com/office/officeart/2005/8/layout/default"/>
    <dgm:cxn modelId="{8F4F1E3E-1067-41DF-8680-4EFA07939CCC}" type="presOf" srcId="{9D7A8494-F864-45CB-AA7D-54108CBE9385}" destId="{07FDB278-4D25-461C-85C7-05CE8E1BDB80}" srcOrd="0" destOrd="0" presId="urn:microsoft.com/office/officeart/2005/8/layout/default"/>
    <dgm:cxn modelId="{6FD0ED8E-4601-411B-BF72-CB3735A2C9C7}" type="presOf" srcId="{15316FEA-322A-43AF-9AEE-E9DD316BFE2C}" destId="{BF5FAC1F-1B7C-4114-A893-C18204872ED9}" srcOrd="0" destOrd="0" presId="urn:microsoft.com/office/officeart/2005/8/layout/default"/>
    <dgm:cxn modelId="{F4EDFFB3-13E2-4050-8AD2-4A3CF88772EC}" srcId="{7B61624D-568E-45B1-9ABD-0F4C85FE15A4}" destId="{15316FEA-322A-43AF-9AEE-E9DD316BFE2C}" srcOrd="3" destOrd="0" parTransId="{E9A53F45-75BC-469B-97D7-13AD50A3C1DF}" sibTransId="{CD60E871-C0A7-4560-B338-45B6E98304CD}"/>
    <dgm:cxn modelId="{A0D2DBDD-AE93-4D88-8C4B-776E349E6F26}" type="presOf" srcId="{56812F8D-511B-4D94-B654-C1A4392AAE40}" destId="{780FCBFC-4A62-4111-9C1C-EC34A1BD9757}" srcOrd="0" destOrd="0" presId="urn:microsoft.com/office/officeart/2005/8/layout/default"/>
    <dgm:cxn modelId="{D32C9FF3-E747-4A1D-A0BF-3F3A49C84D0B}" type="presOf" srcId="{7B61624D-568E-45B1-9ABD-0F4C85FE15A4}" destId="{71B9CC8F-6F84-4DC4-B2B0-5B68B9D2D8F8}" srcOrd="0" destOrd="0" presId="urn:microsoft.com/office/officeart/2005/8/layout/default"/>
    <dgm:cxn modelId="{9CEAF0C1-1C7B-4AE9-BD3C-66CEBABD9795}" type="presParOf" srcId="{71B9CC8F-6F84-4DC4-B2B0-5B68B9D2D8F8}" destId="{2F59BC72-1809-4CFC-91CA-EB801D85D1E8}" srcOrd="0" destOrd="0" presId="urn:microsoft.com/office/officeart/2005/8/layout/default"/>
    <dgm:cxn modelId="{0F840050-4EDD-494B-A53D-86231B1DFB2E}" type="presParOf" srcId="{71B9CC8F-6F84-4DC4-B2B0-5B68B9D2D8F8}" destId="{10F8A05B-70B5-4B57-BB39-6D8619E044CB}" srcOrd="1" destOrd="0" presId="urn:microsoft.com/office/officeart/2005/8/layout/default"/>
    <dgm:cxn modelId="{B8BDE93A-2E8C-4373-A342-22A43B52053C}" type="presParOf" srcId="{71B9CC8F-6F84-4DC4-B2B0-5B68B9D2D8F8}" destId="{07FDB278-4D25-461C-85C7-05CE8E1BDB80}" srcOrd="2" destOrd="0" presId="urn:microsoft.com/office/officeart/2005/8/layout/default"/>
    <dgm:cxn modelId="{C2D5E0BA-0931-42AE-9FBA-5C2BF7040366}" type="presParOf" srcId="{71B9CC8F-6F84-4DC4-B2B0-5B68B9D2D8F8}" destId="{91072CE4-4963-4B26-8125-5E1F3E6F4090}" srcOrd="3" destOrd="0" presId="urn:microsoft.com/office/officeart/2005/8/layout/default"/>
    <dgm:cxn modelId="{42FBCEA1-CB89-4772-9261-ADCD90622F79}" type="presParOf" srcId="{71B9CC8F-6F84-4DC4-B2B0-5B68B9D2D8F8}" destId="{780FCBFC-4A62-4111-9C1C-EC34A1BD9757}" srcOrd="4" destOrd="0" presId="urn:microsoft.com/office/officeart/2005/8/layout/default"/>
    <dgm:cxn modelId="{03DBCB64-678B-4F8F-8781-C976E3B20F7F}" type="presParOf" srcId="{71B9CC8F-6F84-4DC4-B2B0-5B68B9D2D8F8}" destId="{567435AC-B7A8-4289-8538-85C31C92593D}" srcOrd="5" destOrd="0" presId="urn:microsoft.com/office/officeart/2005/8/layout/default"/>
    <dgm:cxn modelId="{38B2EFB4-62F7-4960-8F2C-D5B09A16E48E}" type="presParOf" srcId="{71B9CC8F-6F84-4DC4-B2B0-5B68B9D2D8F8}" destId="{BF5FAC1F-1B7C-4114-A893-C18204872ED9}"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9BC72-1809-4CFC-91CA-EB801D85D1E8}">
      <dsp:nvSpPr>
        <dsp:cNvPr id="0" name=""/>
        <dsp:cNvSpPr/>
      </dsp:nvSpPr>
      <dsp:spPr>
        <a:xfrm>
          <a:off x="717" y="212504"/>
          <a:ext cx="2799223" cy="1679534"/>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IMPORT DATA </a:t>
          </a:r>
          <a:endParaRPr lang="en-IN" sz="2700" kern="1200" dirty="0"/>
        </a:p>
      </dsp:txBody>
      <dsp:txXfrm>
        <a:off x="717" y="212504"/>
        <a:ext cx="2799223" cy="1679534"/>
      </dsp:txXfrm>
    </dsp:sp>
    <dsp:sp modelId="{07FDB278-4D25-461C-85C7-05CE8E1BDB80}">
      <dsp:nvSpPr>
        <dsp:cNvPr id="0" name=""/>
        <dsp:cNvSpPr/>
      </dsp:nvSpPr>
      <dsp:spPr>
        <a:xfrm>
          <a:off x="3079863" y="212504"/>
          <a:ext cx="2799223" cy="1679534"/>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UNDERSTAND THE DATA</a:t>
          </a:r>
          <a:endParaRPr lang="en-IN" sz="2700" kern="1200" dirty="0"/>
        </a:p>
      </dsp:txBody>
      <dsp:txXfrm>
        <a:off x="3079863" y="212504"/>
        <a:ext cx="2799223" cy="1679534"/>
      </dsp:txXfrm>
    </dsp:sp>
    <dsp:sp modelId="{780FCBFC-4A62-4111-9C1C-EC34A1BD9757}">
      <dsp:nvSpPr>
        <dsp:cNvPr id="0" name=""/>
        <dsp:cNvSpPr/>
      </dsp:nvSpPr>
      <dsp:spPr>
        <a:xfrm>
          <a:off x="717" y="2171961"/>
          <a:ext cx="2799223" cy="1679534"/>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CLEAN THE DATA</a:t>
          </a:r>
          <a:endParaRPr lang="en-IN" sz="2700" kern="1200" dirty="0"/>
        </a:p>
      </dsp:txBody>
      <dsp:txXfrm>
        <a:off x="717" y="2171961"/>
        <a:ext cx="2799223" cy="1679534"/>
      </dsp:txXfrm>
    </dsp:sp>
    <dsp:sp modelId="{BF5FAC1F-1B7C-4114-A893-C18204872ED9}">
      <dsp:nvSpPr>
        <dsp:cNvPr id="0" name=""/>
        <dsp:cNvSpPr/>
      </dsp:nvSpPr>
      <dsp:spPr>
        <a:xfrm>
          <a:off x="3079863" y="2171961"/>
          <a:ext cx="2799223" cy="1679534"/>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ANALYZE AND VISULIASATION </a:t>
          </a:r>
          <a:endParaRPr lang="en-IN" sz="2700" kern="1200" dirty="0"/>
        </a:p>
      </dsp:txBody>
      <dsp:txXfrm>
        <a:off x="3079863" y="2171961"/>
        <a:ext cx="2799223" cy="167953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5.png"/></Relationships>
</file>

<file path=ppt/drawings/drawing1.xml><?xml version="1.0" encoding="utf-8"?>
<c:userShapes xmlns:c="http://schemas.openxmlformats.org/drawingml/2006/chart">
  <cdr:relSizeAnchor xmlns:cdr="http://schemas.openxmlformats.org/drawingml/2006/chartDrawing">
    <cdr:from>
      <cdr:x>0</cdr:x>
      <cdr:y>0.45518</cdr:y>
    </cdr:from>
    <cdr:to>
      <cdr:x>0.22811</cdr:x>
      <cdr:y>1</cdr:y>
    </cdr:to>
    <cdr:pic>
      <cdr:nvPicPr>
        <cdr:cNvPr id="2" name="Google Shape;1042;p61">
          <a:extLst xmlns:a="http://schemas.openxmlformats.org/drawingml/2006/main">
            <a:ext uri="{FF2B5EF4-FFF2-40B4-BE49-F238E27FC236}">
              <a16:creationId xmlns:a16="http://schemas.microsoft.com/office/drawing/2014/main" id="{34C10C70-BFA4-4FCF-BE07-A0D168528215}"/>
            </a:ext>
          </a:extLst>
        </cdr:cNvPr>
        <cdr:cNvPicPr preferRelativeResize="0"/>
      </cdr:nvPicPr>
      <cdr:blipFill>
        <a:blip xmlns:a="http://schemas.openxmlformats.org/drawingml/2006/main" xmlns:r="http://schemas.openxmlformats.org/officeDocument/2006/relationships" r:embed="rId1">
          <a:alphaModFix/>
        </a:blip>
        <a:stretch xmlns:a="http://schemas.openxmlformats.org/drawingml/2006/main">
          <a:fillRect/>
        </a:stretch>
      </cdr:blipFill>
      <cdr:spPr>
        <a:xfrm xmlns:a="http://schemas.openxmlformats.org/drawingml/2006/main">
          <a:off x="-1148316" y="1556191"/>
          <a:ext cx="1673550" cy="1862676"/>
        </a:xfrm>
        <a:prstGeom xmlns:a="http://schemas.openxmlformats.org/drawingml/2006/main" prst="rect">
          <a:avLst/>
        </a:prstGeom>
        <a:noFill xmlns:a="http://schemas.openxmlformats.org/drawingml/2006/main"/>
        <a:ln xmlns:a="http://schemas.openxmlformats.org/drawingml/2006/main">
          <a:noFill/>
        </a:ln>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cafb401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cafb401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caf1dbea9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caf1dbea9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19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ecc07f8bc7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ecc07f8bc7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172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cc07f8bc7_0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ecc07f8bc7_0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caf1dbd2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caf1dbd2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caf1dbd2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caf1dbd2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f1156a5b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f1156a5b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f1156a5b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f1156a5b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ecaf1dbd2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ecaf1dbd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eefd4d17d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eefd4d17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899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ecc07f8bc7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ecc07f8bc7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0925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3913" y="-30324"/>
            <a:ext cx="9251826" cy="5204149"/>
          </a:xfrm>
          <a:prstGeom prst="rect">
            <a:avLst/>
          </a:prstGeom>
          <a:noFill/>
          <a:ln>
            <a:noFill/>
          </a:ln>
        </p:spPr>
      </p:pic>
      <p:sp>
        <p:nvSpPr>
          <p:cNvPr id="10" name="Google Shape;10;p2"/>
          <p:cNvSpPr txBox="1">
            <a:spLocks noGrp="1"/>
          </p:cNvSpPr>
          <p:nvPr>
            <p:ph type="ctrTitle"/>
          </p:nvPr>
        </p:nvSpPr>
        <p:spPr>
          <a:xfrm>
            <a:off x="4702600" y="671800"/>
            <a:ext cx="3802500" cy="33588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702600" y="3630700"/>
            <a:ext cx="38025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104175" y="36065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50725" y="829492"/>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38225" y="7285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584225" y="4295800"/>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69000" y="18588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9725" y="2810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537575" y="4160800"/>
            <a:ext cx="203100" cy="2544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65700" y="47609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5575" y="5350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932825" y="2379505"/>
            <a:ext cx="280200" cy="3507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24150" y="829500"/>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4"/>
        <p:cNvGrpSpPr/>
        <p:nvPr/>
      </p:nvGrpSpPr>
      <p:grpSpPr>
        <a:xfrm>
          <a:off x="0" y="0"/>
          <a:ext cx="0" cy="0"/>
          <a:chOff x="0" y="0"/>
          <a:chExt cx="0" cy="0"/>
        </a:xfrm>
      </p:grpSpPr>
      <p:pic>
        <p:nvPicPr>
          <p:cNvPr id="165" name="Google Shape;165;p14"/>
          <p:cNvPicPr preferRelativeResize="0"/>
          <p:nvPr/>
        </p:nvPicPr>
        <p:blipFill>
          <a:blip r:embed="rId2">
            <a:alphaModFix/>
          </a:blip>
          <a:stretch>
            <a:fillRect/>
          </a:stretch>
        </p:blipFill>
        <p:spPr>
          <a:xfrm>
            <a:off x="-74138" y="-41699"/>
            <a:ext cx="9292277" cy="5226899"/>
          </a:xfrm>
          <a:prstGeom prst="rect">
            <a:avLst/>
          </a:prstGeom>
          <a:noFill/>
          <a:ln>
            <a:noFill/>
          </a:ln>
        </p:spPr>
      </p:pic>
      <p:sp>
        <p:nvSpPr>
          <p:cNvPr id="166" name="Google Shape;166;p14"/>
          <p:cNvSpPr txBox="1">
            <a:spLocks noGrp="1"/>
          </p:cNvSpPr>
          <p:nvPr>
            <p:ph type="title"/>
          </p:nvPr>
        </p:nvSpPr>
        <p:spPr>
          <a:xfrm>
            <a:off x="715100" y="3436600"/>
            <a:ext cx="55236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7" name="Google Shape;167;p14"/>
          <p:cNvSpPr txBox="1">
            <a:spLocks noGrp="1"/>
          </p:cNvSpPr>
          <p:nvPr>
            <p:ph type="subTitle" idx="1"/>
          </p:nvPr>
        </p:nvSpPr>
        <p:spPr>
          <a:xfrm>
            <a:off x="715100" y="1115850"/>
            <a:ext cx="5523600" cy="228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1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68" name="Google Shape;168;p14"/>
          <p:cNvGrpSpPr/>
          <p:nvPr/>
        </p:nvGrpSpPr>
        <p:grpSpPr>
          <a:xfrm>
            <a:off x="264725" y="407792"/>
            <a:ext cx="8186725" cy="4027533"/>
            <a:chOff x="264725" y="407792"/>
            <a:chExt cx="8186725" cy="4027533"/>
          </a:xfrm>
        </p:grpSpPr>
        <p:sp>
          <p:nvSpPr>
            <p:cNvPr id="169" name="Google Shape;169;p14"/>
            <p:cNvSpPr/>
            <p:nvPr/>
          </p:nvSpPr>
          <p:spPr>
            <a:xfrm>
              <a:off x="2247600" y="42985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8209050" y="802950"/>
              <a:ext cx="242400" cy="303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992875" y="407792"/>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8099850" y="2904875"/>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1316550" y="8029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264725" y="34021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132363" y="1526700"/>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4719600" y="3714100"/>
              <a:ext cx="203100" cy="2544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7684650" y="39062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669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1"/>
        <p:cNvGrpSpPr/>
        <p:nvPr/>
      </p:nvGrpSpPr>
      <p:grpSpPr>
        <a:xfrm>
          <a:off x="0" y="0"/>
          <a:ext cx="0" cy="0"/>
          <a:chOff x="0" y="0"/>
          <a:chExt cx="0" cy="0"/>
        </a:xfrm>
      </p:grpSpPr>
      <p:pic>
        <p:nvPicPr>
          <p:cNvPr id="122" name="Google Shape;122;p11"/>
          <p:cNvPicPr preferRelativeResize="0"/>
          <p:nvPr/>
        </p:nvPicPr>
        <p:blipFill>
          <a:blip r:embed="rId2">
            <a:alphaModFix/>
          </a:blip>
          <a:stretch>
            <a:fillRect/>
          </a:stretch>
        </p:blipFill>
        <p:spPr>
          <a:xfrm>
            <a:off x="-96437" y="-64538"/>
            <a:ext cx="9336875" cy="5272576"/>
          </a:xfrm>
          <a:prstGeom prst="rect">
            <a:avLst/>
          </a:prstGeom>
          <a:noFill/>
          <a:ln>
            <a:noFill/>
          </a:ln>
        </p:spPr>
      </p:pic>
      <p:sp>
        <p:nvSpPr>
          <p:cNvPr id="123" name="Google Shape;12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4" name="Google Shape;124;p11"/>
          <p:cNvSpPr txBox="1">
            <a:spLocks noGrp="1"/>
          </p:cNvSpPr>
          <p:nvPr>
            <p:ph type="subTitle" idx="1"/>
          </p:nvPr>
        </p:nvSpPr>
        <p:spPr>
          <a:xfrm>
            <a:off x="1284000" y="3069625"/>
            <a:ext cx="6576000" cy="44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5" name="Google Shape;125;p11"/>
          <p:cNvGrpSpPr/>
          <p:nvPr/>
        </p:nvGrpSpPr>
        <p:grpSpPr>
          <a:xfrm>
            <a:off x="682125" y="430125"/>
            <a:ext cx="7402225" cy="4005200"/>
            <a:chOff x="682125" y="430125"/>
            <a:chExt cx="7402225" cy="4005200"/>
          </a:xfrm>
        </p:grpSpPr>
        <p:sp>
          <p:nvSpPr>
            <p:cNvPr id="126" name="Google Shape;126;p11"/>
            <p:cNvSpPr/>
            <p:nvPr/>
          </p:nvSpPr>
          <p:spPr>
            <a:xfrm>
              <a:off x="3624375" y="42985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7930150" y="939750"/>
              <a:ext cx="154200" cy="1932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3992875" y="636404"/>
              <a:ext cx="302100" cy="378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2650" y="2731700"/>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1723900" y="4301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82125" y="25820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1425750" y="3514225"/>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6537575" y="4160800"/>
              <a:ext cx="203100" cy="2544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4953150" y="967950"/>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0312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pic>
        <p:nvPicPr>
          <p:cNvPr id="93" name="Google Shape;93;p8"/>
          <p:cNvPicPr preferRelativeResize="0"/>
          <p:nvPr/>
        </p:nvPicPr>
        <p:blipFill>
          <a:blip r:embed="rId2">
            <a:alphaModFix/>
          </a:blip>
          <a:stretch>
            <a:fillRect/>
          </a:stretch>
        </p:blipFill>
        <p:spPr>
          <a:xfrm>
            <a:off x="-66499" y="-60663"/>
            <a:ext cx="9276999" cy="5264826"/>
          </a:xfrm>
          <a:prstGeom prst="rect">
            <a:avLst/>
          </a:prstGeom>
          <a:noFill/>
          <a:ln>
            <a:noFill/>
          </a:ln>
        </p:spPr>
      </p:pic>
      <p:sp>
        <p:nvSpPr>
          <p:cNvPr id="94" name="Google Shape;94;p8"/>
          <p:cNvSpPr txBox="1">
            <a:spLocks noGrp="1"/>
          </p:cNvSpPr>
          <p:nvPr>
            <p:ph type="title"/>
          </p:nvPr>
        </p:nvSpPr>
        <p:spPr>
          <a:xfrm>
            <a:off x="995400" y="1003950"/>
            <a:ext cx="7153200" cy="313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500">
                <a:solidFill>
                  <a:schemeClr val="lt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5" name="Google Shape;95;p8"/>
          <p:cNvGrpSpPr/>
          <p:nvPr/>
        </p:nvGrpSpPr>
        <p:grpSpPr>
          <a:xfrm>
            <a:off x="605925" y="636392"/>
            <a:ext cx="7478425" cy="3798933"/>
            <a:chOff x="605925" y="636392"/>
            <a:chExt cx="7478425" cy="3798933"/>
          </a:xfrm>
        </p:grpSpPr>
        <p:sp>
          <p:nvSpPr>
            <p:cNvPr id="96" name="Google Shape;96;p8"/>
            <p:cNvSpPr/>
            <p:nvPr/>
          </p:nvSpPr>
          <p:spPr>
            <a:xfrm>
              <a:off x="3624375" y="42985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7930150" y="939750"/>
              <a:ext cx="154200" cy="1932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3992875" y="636392"/>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7952650" y="2731700"/>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1316550" y="8029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605925" y="2810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1496875" y="3279300"/>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6537575" y="4160800"/>
              <a:ext cx="203100" cy="2544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0321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8"/>
        <p:cNvGrpSpPr/>
        <p:nvPr/>
      </p:nvGrpSpPr>
      <p:grpSpPr>
        <a:xfrm>
          <a:off x="0" y="0"/>
          <a:ext cx="0" cy="0"/>
          <a:chOff x="0" y="0"/>
          <a:chExt cx="0" cy="0"/>
        </a:xfrm>
      </p:grpSpPr>
      <p:pic>
        <p:nvPicPr>
          <p:cNvPr id="179" name="Google Shape;179;p15"/>
          <p:cNvPicPr preferRelativeResize="0"/>
          <p:nvPr/>
        </p:nvPicPr>
        <p:blipFill>
          <a:blip r:embed="rId2">
            <a:alphaModFix/>
          </a:blip>
          <a:stretch>
            <a:fillRect/>
          </a:stretch>
        </p:blipFill>
        <p:spPr>
          <a:xfrm>
            <a:off x="-72025" y="-40512"/>
            <a:ext cx="9288049" cy="5224524"/>
          </a:xfrm>
          <a:prstGeom prst="rect">
            <a:avLst/>
          </a:prstGeom>
          <a:noFill/>
          <a:ln>
            <a:noFill/>
          </a:ln>
        </p:spPr>
      </p:pic>
      <p:sp>
        <p:nvSpPr>
          <p:cNvPr id="180" name="Google Shape;180;p15"/>
          <p:cNvSpPr txBox="1">
            <a:spLocks noGrp="1"/>
          </p:cNvSpPr>
          <p:nvPr>
            <p:ph type="title"/>
          </p:nvPr>
        </p:nvSpPr>
        <p:spPr>
          <a:xfrm>
            <a:off x="715100" y="2308900"/>
            <a:ext cx="4025700" cy="1159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1" name="Google Shape;181;p15"/>
          <p:cNvSpPr txBox="1">
            <a:spLocks noGrp="1"/>
          </p:cNvSpPr>
          <p:nvPr>
            <p:ph type="title" idx="2" hasCustomPrompt="1"/>
          </p:nvPr>
        </p:nvSpPr>
        <p:spPr>
          <a:xfrm>
            <a:off x="715100" y="1221675"/>
            <a:ext cx="3419400" cy="941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2" name="Google Shape;182;p15"/>
          <p:cNvSpPr txBox="1">
            <a:spLocks noGrp="1"/>
          </p:cNvSpPr>
          <p:nvPr>
            <p:ph type="subTitle" idx="1"/>
          </p:nvPr>
        </p:nvSpPr>
        <p:spPr>
          <a:xfrm>
            <a:off x="715100" y="3649025"/>
            <a:ext cx="3513900" cy="46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83" name="Google Shape;183;p15"/>
          <p:cNvGrpSpPr/>
          <p:nvPr/>
        </p:nvGrpSpPr>
        <p:grpSpPr>
          <a:xfrm>
            <a:off x="301125" y="261400"/>
            <a:ext cx="8421775" cy="4476408"/>
            <a:chOff x="301125" y="261400"/>
            <a:chExt cx="8421775" cy="4476408"/>
          </a:xfrm>
        </p:grpSpPr>
        <p:sp>
          <p:nvSpPr>
            <p:cNvPr id="184" name="Google Shape;184;p15"/>
            <p:cNvSpPr/>
            <p:nvPr/>
          </p:nvSpPr>
          <p:spPr>
            <a:xfrm>
              <a:off x="761500" y="606783"/>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01125" y="29630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2655250" y="4479208"/>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3026100" y="13032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8013075" y="3982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8543200" y="1144755"/>
              <a:ext cx="179700" cy="225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4486275" y="1605825"/>
              <a:ext cx="254400" cy="3189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4907825" y="2614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5555525" y="43857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946300" y="28262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Tree>
    <p:extLst>
      <p:ext uri="{BB962C8B-B14F-4D97-AF65-F5344CB8AC3E}">
        <p14:creationId xmlns:p14="http://schemas.microsoft.com/office/powerpoint/2010/main" val="2254496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a:blip r:embed="rId2">
            <a:alphaModFix/>
          </a:blip>
          <a:stretch>
            <a:fillRect/>
          </a:stretch>
        </p:blipFill>
        <p:spPr>
          <a:xfrm>
            <a:off x="-53126" y="-53074"/>
            <a:ext cx="9250252" cy="5249649"/>
          </a:xfrm>
          <a:prstGeom prst="rect">
            <a:avLst/>
          </a:prstGeom>
          <a:noFill/>
          <a:ln>
            <a:noFill/>
          </a:ln>
        </p:spPr>
      </p:pic>
      <p:sp>
        <p:nvSpPr>
          <p:cNvPr id="25" name="Google Shape;25;p3"/>
          <p:cNvSpPr txBox="1">
            <a:spLocks noGrp="1"/>
          </p:cNvSpPr>
          <p:nvPr>
            <p:ph type="title"/>
          </p:nvPr>
        </p:nvSpPr>
        <p:spPr>
          <a:xfrm>
            <a:off x="2741125" y="1964175"/>
            <a:ext cx="3661800" cy="127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2862275" y="935550"/>
            <a:ext cx="3419400" cy="94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2741075" y="3286675"/>
            <a:ext cx="3661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 name="Google Shape;28;p3"/>
          <p:cNvGrpSpPr/>
          <p:nvPr/>
        </p:nvGrpSpPr>
        <p:grpSpPr>
          <a:xfrm>
            <a:off x="715100" y="398188"/>
            <a:ext cx="8297825" cy="4207063"/>
            <a:chOff x="715100" y="398188"/>
            <a:chExt cx="8297825" cy="4207063"/>
          </a:xfrm>
        </p:grpSpPr>
        <p:sp>
          <p:nvSpPr>
            <p:cNvPr id="29" name="Google Shape;29;p3"/>
            <p:cNvSpPr/>
            <p:nvPr/>
          </p:nvSpPr>
          <p:spPr>
            <a:xfrm>
              <a:off x="6281675" y="1157520"/>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330000" y="851350"/>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15100" y="2754570"/>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926575" y="1218413"/>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903725" y="26177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220800" y="40955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273050" y="4262950"/>
              <a:ext cx="273300" cy="342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220250" y="674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212075" y="398188"/>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pic>
        <p:nvPicPr>
          <p:cNvPr id="39" name="Google Shape;39;p4"/>
          <p:cNvPicPr preferRelativeResize="0"/>
          <p:nvPr/>
        </p:nvPicPr>
        <p:blipFill>
          <a:blip r:embed="rId2">
            <a:alphaModFix/>
          </a:blip>
          <a:stretch>
            <a:fillRect/>
          </a:stretch>
        </p:blipFill>
        <p:spPr>
          <a:xfrm>
            <a:off x="-60451" y="-43225"/>
            <a:ext cx="9264902" cy="5229951"/>
          </a:xfrm>
          <a:prstGeom prst="rect">
            <a:avLst/>
          </a:prstGeom>
          <a:noFill/>
          <a:ln>
            <a:noFill/>
          </a:ln>
        </p:spPr>
      </p:pic>
      <p:sp>
        <p:nvSpPr>
          <p:cNvPr id="40" name="Google Shape;40;p4"/>
          <p:cNvSpPr txBox="1">
            <a:spLocks noGrp="1"/>
          </p:cNvSpPr>
          <p:nvPr>
            <p:ph type="body" idx="1"/>
          </p:nvPr>
        </p:nvSpPr>
        <p:spPr>
          <a:xfrm>
            <a:off x="720000" y="1321700"/>
            <a:ext cx="7704000" cy="3286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AutoNum type="arabicPeriod"/>
              <a:defRPr sz="12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41" name="Google Shape;41;p4"/>
          <p:cNvSpPr txBox="1">
            <a:spLocks noGrp="1"/>
          </p:cNvSpPr>
          <p:nvPr>
            <p:ph type="title"/>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2" name="Google Shape;42;p4"/>
          <p:cNvGrpSpPr/>
          <p:nvPr/>
        </p:nvGrpSpPr>
        <p:grpSpPr>
          <a:xfrm>
            <a:off x="605925" y="177125"/>
            <a:ext cx="8045050" cy="4499775"/>
            <a:chOff x="605925" y="177125"/>
            <a:chExt cx="8045050" cy="4499775"/>
          </a:xfrm>
        </p:grpSpPr>
        <p:sp>
          <p:nvSpPr>
            <p:cNvPr id="43" name="Google Shape;43;p4"/>
            <p:cNvSpPr/>
            <p:nvPr/>
          </p:nvSpPr>
          <p:spPr>
            <a:xfrm>
              <a:off x="8200475" y="6295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3181500" y="1771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761500" y="606783"/>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05925" y="2810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7723125" y="2552225"/>
              <a:ext cx="206400" cy="258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541775" y="42629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2772350" y="45401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pic>
        <p:nvPicPr>
          <p:cNvPr id="51" name="Google Shape;51;p5"/>
          <p:cNvPicPr preferRelativeResize="0"/>
          <p:nvPr/>
        </p:nvPicPr>
        <p:blipFill>
          <a:blip r:embed="rId2">
            <a:alphaModFix/>
          </a:blip>
          <a:stretch>
            <a:fillRect/>
          </a:stretch>
        </p:blipFill>
        <p:spPr>
          <a:xfrm>
            <a:off x="-115387" y="-63313"/>
            <a:ext cx="9374774" cy="5270125"/>
          </a:xfrm>
          <a:prstGeom prst="rect">
            <a:avLst/>
          </a:prstGeom>
          <a:noFill/>
          <a:ln>
            <a:noFill/>
          </a:ln>
        </p:spPr>
      </p:pic>
      <p:sp>
        <p:nvSpPr>
          <p:cNvPr id="52" name="Google Shape;52;p5"/>
          <p:cNvSpPr txBox="1">
            <a:spLocks noGrp="1"/>
          </p:cNvSpPr>
          <p:nvPr>
            <p:ph type="subTitle" idx="1"/>
          </p:nvPr>
        </p:nvSpPr>
        <p:spPr>
          <a:xfrm>
            <a:off x="1647050" y="2658820"/>
            <a:ext cx="2742000" cy="713400"/>
          </a:xfrm>
          <a:prstGeom prst="rect">
            <a:avLst/>
          </a:prstGeom>
          <a:effectLst>
            <a:outerShdw blurRad="42863" dist="47625" dir="3000000" algn="bl" rotWithShape="0">
              <a:srgbClr val="000000">
                <a:alpha val="2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Righteous"/>
              <a:buNone/>
              <a:defRPr sz="2500">
                <a:latin typeface="Righteous"/>
                <a:ea typeface="Righteous"/>
                <a:cs typeface="Righteous"/>
                <a:sym typeface="Righteous"/>
              </a:defRPr>
            </a:lvl1pPr>
            <a:lvl2pPr lvl="1"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53" name="Google Shape;53;p5"/>
          <p:cNvSpPr txBox="1">
            <a:spLocks noGrp="1"/>
          </p:cNvSpPr>
          <p:nvPr>
            <p:ph type="subTitle" idx="2"/>
          </p:nvPr>
        </p:nvSpPr>
        <p:spPr>
          <a:xfrm>
            <a:off x="4753753" y="2658820"/>
            <a:ext cx="2743200" cy="713400"/>
          </a:xfrm>
          <a:prstGeom prst="rect">
            <a:avLst/>
          </a:prstGeom>
          <a:effectLst>
            <a:outerShdw blurRad="42863" dist="47625" dir="3000000" algn="bl" rotWithShape="0">
              <a:srgbClr val="000000">
                <a:alpha val="2000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5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54" name="Google Shape;54;p5"/>
          <p:cNvSpPr txBox="1">
            <a:spLocks noGrp="1"/>
          </p:cNvSpPr>
          <p:nvPr>
            <p:ph type="subTitle" idx="3"/>
          </p:nvPr>
        </p:nvSpPr>
        <p:spPr>
          <a:xfrm>
            <a:off x="1647050" y="3218200"/>
            <a:ext cx="27420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5"/>
          <p:cNvSpPr txBox="1">
            <a:spLocks noGrp="1"/>
          </p:cNvSpPr>
          <p:nvPr>
            <p:ph type="subTitle" idx="4"/>
          </p:nvPr>
        </p:nvSpPr>
        <p:spPr>
          <a:xfrm>
            <a:off x="4754353" y="3218200"/>
            <a:ext cx="27420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txBox="1">
            <a:spLocks noGrp="1"/>
          </p:cNvSpPr>
          <p:nvPr>
            <p:ph type="title"/>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7" name="Google Shape;57;p5"/>
          <p:cNvGrpSpPr/>
          <p:nvPr/>
        </p:nvGrpSpPr>
        <p:grpSpPr>
          <a:xfrm>
            <a:off x="579500" y="883007"/>
            <a:ext cx="8127475" cy="3706160"/>
            <a:chOff x="579500" y="883007"/>
            <a:chExt cx="8127475" cy="3706160"/>
          </a:xfrm>
        </p:grpSpPr>
        <p:sp>
          <p:nvSpPr>
            <p:cNvPr id="58" name="Google Shape;58;p5"/>
            <p:cNvSpPr/>
            <p:nvPr/>
          </p:nvSpPr>
          <p:spPr>
            <a:xfrm>
              <a:off x="1537850" y="883007"/>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8540625" y="9376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7679650" y="2452075"/>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8597775" y="38332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77725" y="4306867"/>
              <a:ext cx="225300" cy="282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1323500" y="2549282"/>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579500" y="1477000"/>
              <a:ext cx="292200" cy="3660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032200" y="43068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pic>
        <p:nvPicPr>
          <p:cNvPr id="79" name="Google Shape;79;p7"/>
          <p:cNvPicPr preferRelativeResize="0"/>
          <p:nvPr/>
        </p:nvPicPr>
        <p:blipFill>
          <a:blip r:embed="rId2">
            <a:alphaModFix/>
          </a:blip>
          <a:stretch>
            <a:fillRect/>
          </a:stretch>
        </p:blipFill>
        <p:spPr>
          <a:xfrm>
            <a:off x="-74138" y="-41699"/>
            <a:ext cx="9292277" cy="5226899"/>
          </a:xfrm>
          <a:prstGeom prst="rect">
            <a:avLst/>
          </a:prstGeom>
          <a:noFill/>
          <a:ln>
            <a:noFill/>
          </a:ln>
        </p:spPr>
      </p:pic>
      <p:sp>
        <p:nvSpPr>
          <p:cNvPr id="80" name="Google Shape;80;p7"/>
          <p:cNvSpPr txBox="1">
            <a:spLocks noGrp="1"/>
          </p:cNvSpPr>
          <p:nvPr>
            <p:ph type="body" idx="1"/>
          </p:nvPr>
        </p:nvSpPr>
        <p:spPr>
          <a:xfrm>
            <a:off x="720000" y="1554150"/>
            <a:ext cx="4105200" cy="305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81" name="Google Shape;81;p7"/>
          <p:cNvSpPr txBox="1">
            <a:spLocks noGrp="1"/>
          </p:cNvSpPr>
          <p:nvPr>
            <p:ph type="title"/>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2" name="Google Shape;82;p7"/>
          <p:cNvGrpSpPr/>
          <p:nvPr/>
        </p:nvGrpSpPr>
        <p:grpSpPr>
          <a:xfrm>
            <a:off x="529725" y="535000"/>
            <a:ext cx="8051575" cy="4237900"/>
            <a:chOff x="529725" y="535000"/>
            <a:chExt cx="8051575" cy="4237900"/>
          </a:xfrm>
        </p:grpSpPr>
        <p:sp>
          <p:nvSpPr>
            <p:cNvPr id="83" name="Google Shape;83;p7"/>
            <p:cNvSpPr/>
            <p:nvPr/>
          </p:nvSpPr>
          <p:spPr>
            <a:xfrm>
              <a:off x="2896425" y="40221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8378200" y="875892"/>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4741463" y="4045775"/>
              <a:ext cx="334800" cy="419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8213925" y="2045525"/>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5046275" y="13100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529725" y="2810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857675" y="4506350"/>
              <a:ext cx="162900" cy="204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761775" y="535000"/>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8185100" y="46361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pic>
        <p:nvPicPr>
          <p:cNvPr id="105" name="Google Shape;105;p9"/>
          <p:cNvPicPr preferRelativeResize="0"/>
          <p:nvPr/>
        </p:nvPicPr>
        <p:blipFill>
          <a:blip r:embed="rId2">
            <a:alphaModFix/>
          </a:blip>
          <a:stretch>
            <a:fillRect/>
          </a:stretch>
        </p:blipFill>
        <p:spPr>
          <a:xfrm>
            <a:off x="-94349" y="-53074"/>
            <a:ext cx="9332698" cy="5249649"/>
          </a:xfrm>
          <a:prstGeom prst="rect">
            <a:avLst/>
          </a:prstGeom>
          <a:noFill/>
          <a:ln>
            <a:noFill/>
          </a:ln>
        </p:spPr>
      </p:pic>
      <p:sp>
        <p:nvSpPr>
          <p:cNvPr id="106" name="Google Shape;106;p9"/>
          <p:cNvSpPr txBox="1">
            <a:spLocks noGrp="1"/>
          </p:cNvSpPr>
          <p:nvPr>
            <p:ph type="subTitle" idx="1"/>
          </p:nvPr>
        </p:nvSpPr>
        <p:spPr>
          <a:xfrm flipH="1">
            <a:off x="4255450" y="2013675"/>
            <a:ext cx="4173600" cy="16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9"/>
          <p:cNvSpPr txBox="1">
            <a:spLocks noGrp="1"/>
          </p:cNvSpPr>
          <p:nvPr>
            <p:ph type="title"/>
          </p:nvPr>
        </p:nvSpPr>
        <p:spPr>
          <a:xfrm flipH="1">
            <a:off x="4255300" y="1443200"/>
            <a:ext cx="41736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7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8" name="Google Shape;108;p9"/>
          <p:cNvGrpSpPr/>
          <p:nvPr/>
        </p:nvGrpSpPr>
        <p:grpSpPr>
          <a:xfrm>
            <a:off x="425298" y="398200"/>
            <a:ext cx="8421775" cy="4400950"/>
            <a:chOff x="425298" y="398200"/>
            <a:chExt cx="8421775" cy="4400950"/>
          </a:xfrm>
        </p:grpSpPr>
        <p:sp>
          <p:nvSpPr>
            <p:cNvPr id="109" name="Google Shape;109;p9"/>
            <p:cNvSpPr/>
            <p:nvPr/>
          </p:nvSpPr>
          <p:spPr>
            <a:xfrm flipH="1">
              <a:off x="8180298" y="606783"/>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8737873" y="29630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6894423" y="4403758"/>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4521598" y="4666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1025923" y="3982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425298" y="1144755"/>
              <a:ext cx="179700" cy="225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025923" y="23950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7205748" y="8653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2292748" y="46623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4054873" y="37432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0"/>
          <p:cNvSpPr txBox="1">
            <a:spLocks noGrp="1"/>
          </p:cNvSpPr>
          <p:nvPr>
            <p:ph type="title"/>
          </p:nvPr>
        </p:nvSpPr>
        <p:spPr>
          <a:xfrm>
            <a:off x="720000" y="4076700"/>
            <a:ext cx="7704000" cy="474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sz="2800">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5"/>
        <p:cNvGrpSpPr/>
        <p:nvPr/>
      </p:nvGrpSpPr>
      <p:grpSpPr>
        <a:xfrm>
          <a:off x="0" y="0"/>
          <a:ext cx="0" cy="0"/>
          <a:chOff x="0" y="0"/>
          <a:chExt cx="0" cy="0"/>
        </a:xfrm>
      </p:grpSpPr>
      <p:pic>
        <p:nvPicPr>
          <p:cNvPr id="416" name="Google Shape;416;p30"/>
          <p:cNvPicPr preferRelativeResize="0"/>
          <p:nvPr/>
        </p:nvPicPr>
        <p:blipFill>
          <a:blip r:embed="rId2">
            <a:alphaModFix/>
          </a:blip>
          <a:stretch>
            <a:fillRect/>
          </a:stretch>
        </p:blipFill>
        <p:spPr>
          <a:xfrm>
            <a:off x="-89637" y="-62176"/>
            <a:ext cx="9323274" cy="5267851"/>
          </a:xfrm>
          <a:prstGeom prst="rect">
            <a:avLst/>
          </a:prstGeom>
          <a:noFill/>
          <a:ln>
            <a:noFill/>
          </a:ln>
        </p:spPr>
      </p:pic>
      <p:sp>
        <p:nvSpPr>
          <p:cNvPr id="417" name="Google Shape;417;p30"/>
          <p:cNvSpPr/>
          <p:nvPr/>
        </p:nvSpPr>
        <p:spPr>
          <a:xfrm>
            <a:off x="1284000" y="24556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752025" y="3713883"/>
            <a:ext cx="203100" cy="2547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7351350" y="1113900"/>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8233775" y="23915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7554450" y="43969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759725" y="5400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4719450" y="2908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3850075" y="47728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1pPr>
            <a:lvl2pPr marL="914400" lvl="1"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2pPr>
            <a:lvl3pPr marL="1371600" lvl="2"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3pPr>
            <a:lvl4pPr marL="1828800" lvl="3"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4pPr>
            <a:lvl5pPr marL="2286000" lvl="4"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5pPr>
            <a:lvl6pPr marL="2743200" lvl="5"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6pPr>
            <a:lvl7pPr marL="3200400" lvl="6"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7pPr>
            <a:lvl8pPr marL="3657600" lvl="7"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8pPr>
            <a:lvl9pPr marL="4114800" lvl="8" indent="-317500">
              <a:lnSpc>
                <a:spcPct val="115000"/>
              </a:lnSpc>
              <a:spcBef>
                <a:spcPts val="1600"/>
              </a:spcBef>
              <a:spcAft>
                <a:spcPts val="1600"/>
              </a:spcAft>
              <a:buClr>
                <a:schemeClr val="lt1"/>
              </a:buClr>
              <a:buSzPts val="1400"/>
              <a:buFont typeface="Comic Neue"/>
              <a:buChar char="■"/>
              <a:defRPr>
                <a:solidFill>
                  <a:schemeClr val="lt1"/>
                </a:solidFill>
                <a:latin typeface="Comic Neue"/>
                <a:ea typeface="Comic Neue"/>
                <a:cs typeface="Comic Neue"/>
                <a:sym typeface="Comic Ne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8" r:id="rId8"/>
    <p:sldLayoutId id="2147483676" r:id="rId9"/>
    <p:sldLayoutId id="2147483681" r:id="rId10"/>
    <p:sldLayoutId id="2147483682" r:id="rId11"/>
    <p:sldLayoutId id="2147483683" r:id="rId12"/>
    <p:sldLayoutId id="214748368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hyperlink" Target="https://atlascinemas.net/ratings.html#:~:text=Children%20under%206%20years%20of,(UR)%20are%20often%20used"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34"/>
          <p:cNvPicPr preferRelativeResize="0"/>
          <p:nvPr/>
        </p:nvPicPr>
        <p:blipFill rotWithShape="1">
          <a:blip r:embed="rId3">
            <a:alphaModFix/>
          </a:blip>
          <a:srcRect l="25007" t="40373" r="22399" b="44658"/>
          <a:stretch/>
        </p:blipFill>
        <p:spPr>
          <a:xfrm>
            <a:off x="2135932" y="4238726"/>
            <a:ext cx="2558093" cy="409501"/>
          </a:xfrm>
          <a:prstGeom prst="rect">
            <a:avLst/>
          </a:prstGeom>
          <a:noFill/>
          <a:ln>
            <a:noFill/>
          </a:ln>
        </p:spPr>
      </p:pic>
      <p:pic>
        <p:nvPicPr>
          <p:cNvPr id="436" name="Google Shape;436;p34"/>
          <p:cNvPicPr preferRelativeResize="0"/>
          <p:nvPr/>
        </p:nvPicPr>
        <p:blipFill rotWithShape="1">
          <a:blip r:embed="rId3">
            <a:alphaModFix/>
          </a:blip>
          <a:srcRect l="25007" t="40373" r="22399" b="44658"/>
          <a:stretch/>
        </p:blipFill>
        <p:spPr>
          <a:xfrm>
            <a:off x="605925" y="4459675"/>
            <a:ext cx="1905000" cy="297651"/>
          </a:xfrm>
          <a:prstGeom prst="rect">
            <a:avLst/>
          </a:prstGeom>
          <a:noFill/>
          <a:ln>
            <a:noFill/>
          </a:ln>
        </p:spPr>
      </p:pic>
      <p:pic>
        <p:nvPicPr>
          <p:cNvPr id="437" name="Google Shape;437;p34"/>
          <p:cNvPicPr preferRelativeResize="0"/>
          <p:nvPr/>
        </p:nvPicPr>
        <p:blipFill>
          <a:blip r:embed="rId4">
            <a:alphaModFix/>
          </a:blip>
          <a:stretch>
            <a:fillRect/>
          </a:stretch>
        </p:blipFill>
        <p:spPr>
          <a:xfrm>
            <a:off x="791312" y="553575"/>
            <a:ext cx="3692300" cy="4036355"/>
          </a:xfrm>
          <a:prstGeom prst="rect">
            <a:avLst/>
          </a:prstGeom>
          <a:noFill/>
          <a:ln>
            <a:noFill/>
          </a:ln>
        </p:spPr>
      </p:pic>
      <p:sp>
        <p:nvSpPr>
          <p:cNvPr id="438" name="Google Shape;438;p34"/>
          <p:cNvSpPr txBox="1">
            <a:spLocks noGrp="1"/>
          </p:cNvSpPr>
          <p:nvPr>
            <p:ph type="ctrTitle"/>
          </p:nvPr>
        </p:nvSpPr>
        <p:spPr>
          <a:xfrm>
            <a:off x="4441401" y="671800"/>
            <a:ext cx="4702599" cy="3358800"/>
          </a:xfrm>
          <a:prstGeom prst="rect">
            <a:avLst/>
          </a:prstGeom>
        </p:spPr>
        <p:txBody>
          <a:bodyPr spcFirstLastPara="1" wrap="square" lIns="91425" tIns="91425" rIns="91425" bIns="91425" anchor="ctr" anchorCtr="0">
            <a:noAutofit/>
          </a:bodyPr>
          <a:lstStyle/>
          <a:p>
            <a:br>
              <a:rPr lang="en-IN" sz="1800" b="0" dirty="0">
                <a:solidFill>
                  <a:srgbClr val="D4D4D4"/>
                </a:solidFill>
                <a:effectLst/>
                <a:latin typeface="Cooper Black" panose="0208090404030B020404" pitchFamily="18" charset="0"/>
              </a:rPr>
            </a:br>
            <a:br>
              <a:rPr lang="en-IN" sz="1800" b="0" dirty="0">
                <a:solidFill>
                  <a:srgbClr val="D4D4D4"/>
                </a:solidFill>
                <a:effectLst/>
                <a:latin typeface="Cooper Black" panose="0208090404030B020404" pitchFamily="18" charset="0"/>
              </a:rPr>
            </a:br>
            <a:br>
              <a:rPr lang="en-IN" sz="1800" b="0" dirty="0">
                <a:solidFill>
                  <a:srgbClr val="D4D4D4"/>
                </a:solidFill>
                <a:effectLst/>
                <a:latin typeface="Cooper Black" panose="0208090404030B020404" pitchFamily="18" charset="0"/>
              </a:rPr>
            </a:br>
            <a:br>
              <a:rPr lang="en-IN" sz="1800" b="0" dirty="0">
                <a:solidFill>
                  <a:srgbClr val="D4D4D4"/>
                </a:solidFill>
                <a:effectLst/>
                <a:latin typeface="Cooper Black" panose="0208090404030B020404" pitchFamily="18" charset="0"/>
              </a:rPr>
            </a:br>
            <a:r>
              <a:rPr lang="en-IN" sz="1800" b="0" dirty="0">
                <a:solidFill>
                  <a:srgbClr val="D4D4D4"/>
                </a:solidFill>
                <a:effectLst/>
                <a:latin typeface="Cooper Black" panose="0208090404030B020404" pitchFamily="18" charset="0"/>
              </a:rPr>
              <a:t>Movies Data</a:t>
            </a:r>
            <a:br>
              <a:rPr lang="en-IN" sz="1800" b="0" dirty="0">
                <a:solidFill>
                  <a:srgbClr val="D4D4D4"/>
                </a:solidFill>
                <a:effectLst/>
                <a:latin typeface="Cooper Black" panose="0208090404030B020404" pitchFamily="18" charset="0"/>
              </a:rPr>
            </a:br>
            <a:br>
              <a:rPr lang="en-IN" sz="1800" b="0" dirty="0">
                <a:solidFill>
                  <a:srgbClr val="D4D4D4"/>
                </a:solidFill>
                <a:effectLst/>
                <a:latin typeface="Cooper Black" panose="0208090404030B020404" pitchFamily="18" charset="0"/>
              </a:rPr>
            </a:br>
            <a:r>
              <a:rPr lang="en-IN" sz="1800" b="0" dirty="0">
                <a:solidFill>
                  <a:srgbClr val="D4D4D4"/>
                </a:solidFill>
                <a:effectLst/>
                <a:latin typeface="Cooper Black" panose="0208090404030B020404" pitchFamily="18" charset="0"/>
              </a:rPr>
              <a:t>This Dataset is taken from Kaggle.</a:t>
            </a:r>
            <a:br>
              <a:rPr lang="en-IN" sz="1800" b="0" dirty="0">
                <a:solidFill>
                  <a:srgbClr val="D4D4D4"/>
                </a:solidFill>
                <a:effectLst/>
                <a:latin typeface="Cooper Black" panose="0208090404030B020404" pitchFamily="18" charset="0"/>
              </a:rPr>
            </a:br>
            <a:br>
              <a:rPr lang="en-IN" sz="1800" b="0" dirty="0">
                <a:solidFill>
                  <a:srgbClr val="D4D4D4"/>
                </a:solidFill>
                <a:effectLst/>
                <a:latin typeface="Cooper Black" panose="0208090404030B020404" pitchFamily="18" charset="0"/>
              </a:rPr>
            </a:br>
            <a:br>
              <a:rPr lang="en-IN" sz="1100" b="0" dirty="0">
                <a:solidFill>
                  <a:srgbClr val="D4D4D4"/>
                </a:solidFill>
                <a:effectLst/>
                <a:latin typeface="Courier New" panose="02070309020205020404" pitchFamily="49" charset="0"/>
              </a:rPr>
            </a:br>
            <a:endParaRPr lang="en-IN" sz="3600" dirty="0"/>
          </a:p>
        </p:txBody>
      </p:sp>
      <p:sp>
        <p:nvSpPr>
          <p:cNvPr id="439" name="Google Shape;439;p34"/>
          <p:cNvSpPr txBox="1">
            <a:spLocks noGrp="1"/>
          </p:cNvSpPr>
          <p:nvPr>
            <p:ph type="subTitle" idx="1"/>
          </p:nvPr>
        </p:nvSpPr>
        <p:spPr>
          <a:xfrm>
            <a:off x="0" y="4608500"/>
            <a:ext cx="9143999"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https://www.kaggle.com/datasets/shivavashishtha/movies-data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6"/>
          <p:cNvSpPr txBox="1">
            <a:spLocks noGrp="1"/>
          </p:cNvSpPr>
          <p:nvPr>
            <p:ph type="title"/>
          </p:nvPr>
        </p:nvSpPr>
        <p:spPr>
          <a:xfrm>
            <a:off x="0" y="435936"/>
            <a:ext cx="9144000" cy="4997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5 . Compare the Tomatometer ratings against audience ratings. Which films showed the largest discrepancies between audiences and critics?</a:t>
            </a:r>
            <a:endParaRPr sz="1600" dirty="0"/>
          </a:p>
        </p:txBody>
      </p:sp>
      <p:graphicFrame>
        <p:nvGraphicFramePr>
          <p:cNvPr id="2" name="Table 1">
            <a:extLst>
              <a:ext uri="{FF2B5EF4-FFF2-40B4-BE49-F238E27FC236}">
                <a16:creationId xmlns:a16="http://schemas.microsoft.com/office/drawing/2014/main" id="{BB2B73FD-97EE-4792-93F7-76F2BE17BCEA}"/>
              </a:ext>
            </a:extLst>
          </p:cNvPr>
          <p:cNvGraphicFramePr>
            <a:graphicFrameLocks noGrp="1"/>
          </p:cNvGraphicFramePr>
          <p:nvPr>
            <p:extLst>
              <p:ext uri="{D42A27DB-BD31-4B8C-83A1-F6EECF244321}">
                <p14:modId xmlns:p14="http://schemas.microsoft.com/office/powerpoint/2010/main" val="2438044742"/>
              </p:ext>
            </p:extLst>
          </p:nvPr>
        </p:nvGraphicFramePr>
        <p:xfrm>
          <a:off x="233916" y="1127051"/>
          <a:ext cx="8761226" cy="3763930"/>
        </p:xfrm>
        <a:graphic>
          <a:graphicData uri="http://schemas.openxmlformats.org/drawingml/2006/table">
            <a:tbl>
              <a:tblPr>
                <a:tableStyleId>{203DD96F-B59E-4DE7-9BD5-1E0C679E853A}</a:tableStyleId>
              </a:tblPr>
              <a:tblGrid>
                <a:gridCol w="2616889">
                  <a:extLst>
                    <a:ext uri="{9D8B030D-6E8A-4147-A177-3AD203B41FA5}">
                      <a16:colId xmlns:a16="http://schemas.microsoft.com/office/drawing/2014/main" val="2712783939"/>
                    </a:ext>
                  </a:extLst>
                </a:gridCol>
                <a:gridCol w="1576256">
                  <a:extLst>
                    <a:ext uri="{9D8B030D-6E8A-4147-A177-3AD203B41FA5}">
                      <a16:colId xmlns:a16="http://schemas.microsoft.com/office/drawing/2014/main" val="2363243288"/>
                    </a:ext>
                  </a:extLst>
                </a:gridCol>
                <a:gridCol w="2100399">
                  <a:extLst>
                    <a:ext uri="{9D8B030D-6E8A-4147-A177-3AD203B41FA5}">
                      <a16:colId xmlns:a16="http://schemas.microsoft.com/office/drawing/2014/main" val="1169289972"/>
                    </a:ext>
                  </a:extLst>
                </a:gridCol>
                <a:gridCol w="2467682">
                  <a:extLst>
                    <a:ext uri="{9D8B030D-6E8A-4147-A177-3AD203B41FA5}">
                      <a16:colId xmlns:a16="http://schemas.microsoft.com/office/drawing/2014/main" val="2542092537"/>
                    </a:ext>
                  </a:extLst>
                </a:gridCol>
              </a:tblGrid>
              <a:tr h="318707">
                <a:tc>
                  <a:txBody>
                    <a:bodyPr/>
                    <a:lstStyle/>
                    <a:p>
                      <a:pPr algn="l" fontAlgn="b"/>
                      <a:r>
                        <a:rPr lang="en-IN" sz="1100" u="none" strike="noStrike">
                          <a:solidFill>
                            <a:schemeClr val="tx2"/>
                          </a:solidFill>
                          <a:effectLst/>
                        </a:rPr>
                        <a:t>Pictures</a:t>
                      </a:r>
                      <a:endParaRPr lang="en-IN" sz="1100" b="1" i="0" u="none" strike="noStrike">
                        <a:solidFill>
                          <a:schemeClr val="tx2"/>
                        </a:solidFill>
                        <a:effectLst/>
                        <a:latin typeface="Calibri" panose="020F0502020204030204" pitchFamily="34" charset="0"/>
                      </a:endParaRPr>
                    </a:p>
                  </a:txBody>
                  <a:tcPr marL="9525" marR="9525" marT="9525" marB="0" anchor="b"/>
                </a:tc>
                <a:tc>
                  <a:txBody>
                    <a:bodyPr/>
                    <a:lstStyle/>
                    <a:p>
                      <a:pPr algn="l" fontAlgn="b"/>
                      <a:r>
                        <a:rPr lang="en-IN" sz="1100" u="none" strike="noStrike">
                          <a:solidFill>
                            <a:schemeClr val="tx2"/>
                          </a:solidFill>
                          <a:effectLst/>
                        </a:rPr>
                        <a:t>Count of movie_title</a:t>
                      </a:r>
                      <a:endParaRPr lang="en-IN" sz="1100" b="1" i="0" u="none" strike="noStrike">
                        <a:solidFill>
                          <a:schemeClr val="tx2"/>
                        </a:solidFill>
                        <a:effectLst/>
                        <a:latin typeface="Calibri" panose="020F0502020204030204" pitchFamily="34" charset="0"/>
                      </a:endParaRPr>
                    </a:p>
                  </a:txBody>
                  <a:tcPr marL="9525" marR="9525" marT="9525" marB="0" anchor="b"/>
                </a:tc>
                <a:tc>
                  <a:txBody>
                    <a:bodyPr/>
                    <a:lstStyle/>
                    <a:p>
                      <a:pPr algn="l" fontAlgn="b"/>
                      <a:r>
                        <a:rPr lang="en-IN" sz="1100" u="none" strike="noStrike">
                          <a:solidFill>
                            <a:schemeClr val="tx2"/>
                          </a:solidFill>
                          <a:effectLst/>
                        </a:rPr>
                        <a:t>Sum of tomatometer_rating</a:t>
                      </a:r>
                      <a:endParaRPr lang="en-IN" sz="1100" b="1" i="0" u="none" strike="noStrike">
                        <a:solidFill>
                          <a:schemeClr val="tx2"/>
                        </a:solidFill>
                        <a:effectLst/>
                        <a:latin typeface="Calibri" panose="020F0502020204030204" pitchFamily="34" charset="0"/>
                      </a:endParaRPr>
                    </a:p>
                  </a:txBody>
                  <a:tcPr marL="9525" marR="9525" marT="9525" marB="0" anchor="b"/>
                </a:tc>
                <a:tc>
                  <a:txBody>
                    <a:bodyPr/>
                    <a:lstStyle/>
                    <a:p>
                      <a:pPr algn="l" fontAlgn="b"/>
                      <a:r>
                        <a:rPr lang="en-IN" sz="1100" u="none" strike="noStrike">
                          <a:solidFill>
                            <a:schemeClr val="tx2"/>
                          </a:solidFill>
                          <a:effectLst/>
                        </a:rPr>
                        <a:t>Average of tomatometer_rating2</a:t>
                      </a:r>
                      <a:endParaRPr lang="en-IN" sz="1100" b="1"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2231550"/>
                  </a:ext>
                </a:extLst>
              </a:tr>
              <a:tr h="318707">
                <a:tc>
                  <a:txBody>
                    <a:bodyPr/>
                    <a:lstStyle/>
                    <a:p>
                      <a:pPr algn="l" fontAlgn="b"/>
                      <a:r>
                        <a:rPr lang="en-IN" sz="1100" u="none" strike="noStrike">
                          <a:solidFill>
                            <a:schemeClr val="tx2"/>
                          </a:solidFill>
                          <a:effectLst/>
                        </a:rPr>
                        <a:t>Paramount Pictures</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478</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29013</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61</a:t>
                      </a:r>
                      <a:endParaRPr lang="en-IN" sz="1100" b="0"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14437193"/>
                  </a:ext>
                </a:extLst>
              </a:tr>
              <a:tr h="318707">
                <a:tc>
                  <a:txBody>
                    <a:bodyPr/>
                    <a:lstStyle/>
                    <a:p>
                      <a:pPr algn="l" fontAlgn="b"/>
                      <a:r>
                        <a:rPr lang="en-IN" sz="1100" u="none" strike="noStrike">
                          <a:solidFill>
                            <a:schemeClr val="tx2"/>
                          </a:solidFill>
                          <a:effectLst/>
                        </a:rPr>
                        <a:t>Warner Bros. Pictures</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478</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27359</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57</a:t>
                      </a:r>
                      <a:endParaRPr lang="en-IN" sz="1100" b="0"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9318847"/>
                  </a:ext>
                </a:extLst>
              </a:tr>
              <a:tr h="318707">
                <a:tc>
                  <a:txBody>
                    <a:bodyPr/>
                    <a:lstStyle/>
                    <a:p>
                      <a:pPr algn="l" fontAlgn="b"/>
                      <a:r>
                        <a:rPr lang="en-IN" sz="1100" u="none" strike="noStrike" dirty="0">
                          <a:solidFill>
                            <a:schemeClr val="tx2"/>
                          </a:solidFill>
                          <a:effectLst/>
                        </a:rPr>
                        <a:t>Universal Pictures</a:t>
                      </a:r>
                      <a:endParaRPr lang="en-IN" sz="1100" b="0" i="0" u="none" strike="noStrike" dirty="0">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459</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26443</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58</a:t>
                      </a:r>
                      <a:endParaRPr lang="en-IN" sz="1100" b="0"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7380417"/>
                  </a:ext>
                </a:extLst>
              </a:tr>
              <a:tr h="318707">
                <a:tc>
                  <a:txBody>
                    <a:bodyPr/>
                    <a:lstStyle/>
                    <a:p>
                      <a:pPr algn="l" fontAlgn="b"/>
                      <a:r>
                        <a:rPr lang="en-IN" sz="1100" u="none" strike="noStrike">
                          <a:solidFill>
                            <a:schemeClr val="tx2"/>
                          </a:solidFill>
                          <a:effectLst/>
                        </a:rPr>
                        <a:t>IFC Films</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383</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24391</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64</a:t>
                      </a:r>
                      <a:endParaRPr lang="en-IN" sz="1100" b="0"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970782"/>
                  </a:ext>
                </a:extLst>
              </a:tr>
              <a:tr h="318707">
                <a:tc>
                  <a:txBody>
                    <a:bodyPr/>
                    <a:lstStyle/>
                    <a:p>
                      <a:pPr algn="l" fontAlgn="b"/>
                      <a:r>
                        <a:rPr lang="en-IN" sz="1100" u="none" strike="noStrike">
                          <a:solidFill>
                            <a:schemeClr val="tx2"/>
                          </a:solidFill>
                          <a:effectLst/>
                        </a:rPr>
                        <a:t>20th Century Fox</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397</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20623</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52</a:t>
                      </a:r>
                      <a:endParaRPr lang="en-IN" sz="1100" b="0"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791218"/>
                  </a:ext>
                </a:extLst>
              </a:tr>
              <a:tr h="318707">
                <a:tc>
                  <a:txBody>
                    <a:bodyPr/>
                    <a:lstStyle/>
                    <a:p>
                      <a:pPr algn="l" fontAlgn="b"/>
                      <a:r>
                        <a:rPr lang="en-IN" sz="1100" u="none" strike="noStrike">
                          <a:solidFill>
                            <a:schemeClr val="tx2"/>
                          </a:solidFill>
                          <a:effectLst/>
                        </a:rPr>
                        <a:t>Netflix</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273</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19890</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73</a:t>
                      </a:r>
                      <a:endParaRPr lang="en-IN" sz="1100" b="0"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09260423"/>
                  </a:ext>
                </a:extLst>
              </a:tr>
              <a:tr h="576860">
                <a:tc>
                  <a:txBody>
                    <a:bodyPr/>
                    <a:lstStyle/>
                    <a:p>
                      <a:pPr algn="l" fontAlgn="b"/>
                      <a:r>
                        <a:rPr lang="en-IN" sz="1100" u="none" strike="noStrike">
                          <a:solidFill>
                            <a:schemeClr val="tx2"/>
                          </a:solidFill>
                          <a:effectLst/>
                        </a:rPr>
                        <a:t>Sony Pictures Home Entertainment</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371</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19071</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51</a:t>
                      </a:r>
                      <a:endParaRPr lang="en-IN" sz="1100" b="0"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9903212"/>
                  </a:ext>
                </a:extLst>
              </a:tr>
              <a:tr h="318707">
                <a:tc>
                  <a:txBody>
                    <a:bodyPr/>
                    <a:lstStyle/>
                    <a:p>
                      <a:pPr algn="l" fontAlgn="b"/>
                      <a:r>
                        <a:rPr lang="en-IN" sz="1100" u="none" strike="noStrike">
                          <a:solidFill>
                            <a:schemeClr val="tx2"/>
                          </a:solidFill>
                          <a:effectLst/>
                        </a:rPr>
                        <a:t>Sony Pictures Classics</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249</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18900</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76</a:t>
                      </a:r>
                      <a:endParaRPr lang="en-IN" sz="1100" b="0"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7562910"/>
                  </a:ext>
                </a:extLst>
              </a:tr>
              <a:tr h="318707">
                <a:tc>
                  <a:txBody>
                    <a:bodyPr/>
                    <a:lstStyle/>
                    <a:p>
                      <a:pPr algn="l" fontAlgn="b"/>
                      <a:r>
                        <a:rPr lang="en-IN" sz="1100" u="none" strike="noStrike">
                          <a:solidFill>
                            <a:schemeClr val="tx2"/>
                          </a:solidFill>
                          <a:effectLst/>
                        </a:rPr>
                        <a:t>Warner Home Video</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348</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18374</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53</a:t>
                      </a:r>
                      <a:endParaRPr lang="en-IN" sz="1100" b="0" i="0" u="none" strike="noStrike">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6523271"/>
                  </a:ext>
                </a:extLst>
              </a:tr>
              <a:tr h="318707">
                <a:tc>
                  <a:txBody>
                    <a:bodyPr/>
                    <a:lstStyle/>
                    <a:p>
                      <a:pPr algn="l" fontAlgn="b"/>
                      <a:r>
                        <a:rPr lang="en-IN" sz="1100" u="none" strike="noStrike">
                          <a:solidFill>
                            <a:schemeClr val="tx2"/>
                          </a:solidFill>
                          <a:effectLst/>
                        </a:rPr>
                        <a:t>MGM Home Entertainment</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239</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a:solidFill>
                            <a:schemeClr val="tx2"/>
                          </a:solidFill>
                          <a:effectLst/>
                        </a:rPr>
                        <a:t>16254</a:t>
                      </a:r>
                      <a:endParaRPr lang="en-IN" sz="1100" b="0" i="0" u="none" strike="noStrike">
                        <a:solidFill>
                          <a:schemeClr val="tx2"/>
                        </a:solidFill>
                        <a:effectLst/>
                        <a:latin typeface="Calibri" panose="020F0502020204030204" pitchFamily="34" charset="0"/>
                      </a:endParaRPr>
                    </a:p>
                  </a:txBody>
                  <a:tcPr marL="9525" marR="9525" marT="9525" marB="0" anchor="b"/>
                </a:tc>
                <a:tc>
                  <a:txBody>
                    <a:bodyPr/>
                    <a:lstStyle/>
                    <a:p>
                      <a:pPr algn="r" fontAlgn="b"/>
                      <a:r>
                        <a:rPr lang="en-IN" sz="1100" u="none" strike="noStrike" dirty="0">
                          <a:solidFill>
                            <a:schemeClr val="tx2"/>
                          </a:solidFill>
                          <a:effectLst/>
                        </a:rPr>
                        <a:t>68</a:t>
                      </a:r>
                      <a:endParaRPr lang="en-IN" sz="1100" b="0" i="0" u="none" strike="noStrike" dirty="0">
                        <a:solidFill>
                          <a:schemeClr val="tx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8929355"/>
                  </a:ext>
                </a:extLst>
              </a:tr>
            </a:tbl>
          </a:graphicData>
        </a:graphic>
      </p:graphicFrame>
    </p:spTree>
    <p:extLst>
      <p:ext uri="{BB962C8B-B14F-4D97-AF65-F5344CB8AC3E}">
        <p14:creationId xmlns:p14="http://schemas.microsoft.com/office/powerpoint/2010/main" val="58793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48"/>
          <p:cNvPicPr preferRelativeResize="0"/>
          <p:nvPr/>
        </p:nvPicPr>
        <p:blipFill>
          <a:blip r:embed="rId3">
            <a:alphaModFix/>
          </a:blip>
          <a:stretch>
            <a:fillRect/>
          </a:stretch>
        </p:blipFill>
        <p:spPr>
          <a:xfrm>
            <a:off x="4316838" y="932584"/>
            <a:ext cx="4138513" cy="3278333"/>
          </a:xfrm>
          <a:prstGeom prst="rect">
            <a:avLst/>
          </a:prstGeom>
          <a:noFill/>
          <a:ln>
            <a:noFill/>
          </a:ln>
        </p:spPr>
      </p:pic>
      <p:sp>
        <p:nvSpPr>
          <p:cNvPr id="660" name="Google Shape;660;p48"/>
          <p:cNvSpPr txBox="1">
            <a:spLocks noGrp="1"/>
          </p:cNvSpPr>
          <p:nvPr>
            <p:ph type="title"/>
          </p:nvPr>
        </p:nvSpPr>
        <p:spPr>
          <a:xfrm>
            <a:off x="715100" y="2308900"/>
            <a:ext cx="4025700" cy="11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For your valuable time.</a:t>
            </a:r>
            <a:endParaRPr dirty="0"/>
          </a:p>
        </p:txBody>
      </p:sp>
      <p:sp>
        <p:nvSpPr>
          <p:cNvPr id="662" name="Google Shape;662;p48"/>
          <p:cNvSpPr txBox="1">
            <a:spLocks noGrp="1"/>
          </p:cNvSpPr>
          <p:nvPr>
            <p:ph type="title" idx="2"/>
          </p:nvPr>
        </p:nvSpPr>
        <p:spPr>
          <a:xfrm>
            <a:off x="0" y="932583"/>
            <a:ext cx="5462416" cy="9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3685102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sp>
        <p:nvSpPr>
          <p:cNvPr id="667" name="Google Shape;667;p49"/>
          <p:cNvSpPr/>
          <p:nvPr/>
        </p:nvSpPr>
        <p:spPr>
          <a:xfrm>
            <a:off x="723900" y="4019550"/>
            <a:ext cx="7704900" cy="588900"/>
          </a:xfrm>
          <a:prstGeom prst="roundRect">
            <a:avLst>
              <a:gd name="adj" fmla="val 16667"/>
            </a:avLst>
          </a:prstGeom>
          <a:solidFill>
            <a:schemeClr val="lt2"/>
          </a:solid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9"/>
          <p:cNvSpPr txBox="1">
            <a:spLocks noGrp="1"/>
          </p:cNvSpPr>
          <p:nvPr>
            <p:ph type="title"/>
          </p:nvPr>
        </p:nvSpPr>
        <p:spPr>
          <a:xfrm>
            <a:off x="720000" y="4076700"/>
            <a:ext cx="7704000" cy="4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669" name="Google Shape;669;p49"/>
          <p:cNvSpPr/>
          <p:nvPr/>
        </p:nvSpPr>
        <p:spPr>
          <a:xfrm>
            <a:off x="8200475" y="16145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496725" y="11729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666250" y="766383"/>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496725" y="37891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8424000" y="1859500"/>
            <a:ext cx="206400" cy="258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8576425" y="46769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2772350" y="45401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7"/>
          <p:cNvSpPr txBox="1">
            <a:spLocks noGrp="1"/>
          </p:cNvSpPr>
          <p:nvPr>
            <p:ph type="title"/>
          </p:nvPr>
        </p:nvSpPr>
        <p:spPr>
          <a:xfrm>
            <a:off x="720000" y="532925"/>
            <a:ext cx="7704000"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TO PERFORM EDA</a:t>
            </a:r>
            <a:endParaRPr dirty="0"/>
          </a:p>
        </p:txBody>
      </p:sp>
      <p:pic>
        <p:nvPicPr>
          <p:cNvPr id="476" name="Google Shape;476;p37"/>
          <p:cNvPicPr preferRelativeResize="0"/>
          <p:nvPr/>
        </p:nvPicPr>
        <p:blipFill>
          <a:blip r:embed="rId3">
            <a:alphaModFix/>
          </a:blip>
          <a:stretch>
            <a:fillRect/>
          </a:stretch>
        </p:blipFill>
        <p:spPr>
          <a:xfrm rot="-468998">
            <a:off x="6208036" y="1235431"/>
            <a:ext cx="2735375" cy="3136648"/>
          </a:xfrm>
          <a:prstGeom prst="rect">
            <a:avLst/>
          </a:prstGeom>
          <a:noFill/>
          <a:ln>
            <a:noFill/>
          </a:ln>
        </p:spPr>
      </p:pic>
      <p:graphicFrame>
        <p:nvGraphicFramePr>
          <p:cNvPr id="4" name="Diagram 3">
            <a:extLst>
              <a:ext uri="{FF2B5EF4-FFF2-40B4-BE49-F238E27FC236}">
                <a16:creationId xmlns:a16="http://schemas.microsoft.com/office/drawing/2014/main" id="{AD739476-80AD-45E8-BB14-182E095025F1}"/>
              </a:ext>
            </a:extLst>
          </p:cNvPr>
          <p:cNvGraphicFramePr/>
          <p:nvPr>
            <p:extLst>
              <p:ext uri="{D42A27DB-BD31-4B8C-83A1-F6EECF244321}">
                <p14:modId xmlns:p14="http://schemas.microsoft.com/office/powerpoint/2010/main" val="3167288126"/>
              </p:ext>
            </p:extLst>
          </p:nvPr>
        </p:nvGraphicFramePr>
        <p:xfrm>
          <a:off x="-1" y="973625"/>
          <a:ext cx="5879805"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5"/>
          <p:cNvSpPr txBox="1">
            <a:spLocks noGrp="1"/>
          </p:cNvSpPr>
          <p:nvPr>
            <p:ph type="title"/>
          </p:nvPr>
        </p:nvSpPr>
        <p:spPr>
          <a:xfrm>
            <a:off x="720000" y="212650"/>
            <a:ext cx="7704000" cy="7868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About Dataset</a:t>
            </a:r>
            <a:br>
              <a:rPr lang="en" dirty="0"/>
            </a:br>
            <a:endParaRPr dirty="0"/>
          </a:p>
        </p:txBody>
      </p:sp>
      <p:sp>
        <p:nvSpPr>
          <p:cNvPr id="445" name="Google Shape;445;p35"/>
          <p:cNvSpPr txBox="1">
            <a:spLocks noGrp="1"/>
          </p:cNvSpPr>
          <p:nvPr>
            <p:ph type="body" idx="1"/>
          </p:nvPr>
        </p:nvSpPr>
        <p:spPr>
          <a:xfrm>
            <a:off x="1" y="999459"/>
            <a:ext cx="9144000" cy="4040373"/>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US" sz="2400" b="1" i="0" u="none" strike="noStrike" dirty="0">
                <a:solidFill>
                  <a:schemeClr val="tx2"/>
                </a:solidFill>
                <a:effectLst/>
                <a:latin typeface="Arial" panose="020B0604020202020204" pitchFamily="34" charset="0"/>
              </a:rPr>
              <a:t>Movie Ratings</a:t>
            </a:r>
            <a:endParaRPr lang="en-US" sz="2400" b="1" dirty="0">
              <a:solidFill>
                <a:schemeClr val="tx2"/>
              </a:solidFill>
              <a:effectLst/>
            </a:endParaRPr>
          </a:p>
          <a:p>
            <a:pPr marL="152400" indent="0" algn="r" rtl="0">
              <a:spcBef>
                <a:spcPts val="0"/>
              </a:spcBef>
              <a:spcAft>
                <a:spcPts val="0"/>
              </a:spcAft>
              <a:buNone/>
            </a:pPr>
            <a:r>
              <a:rPr lang="en-US" sz="2400" b="0" i="0" u="none" strike="noStrike" dirty="0">
                <a:solidFill>
                  <a:schemeClr val="tx2"/>
                </a:solidFill>
                <a:effectLst/>
                <a:latin typeface="Lato" panose="020F0502020204030203" pitchFamily="34" charset="0"/>
              </a:rPr>
              <a:t> Ratings and reviews for 15,000+ movies reviewed by Rotten Tomatoes. Each record includes film details (title, description, rating, genre, directors, cast, release date, studio, runtime, etc.), as well as featured reviews, "Tomatometer" status, and audience ratings.</a:t>
            </a:r>
            <a:endParaRPr lang="en-US" sz="2400" b="0" dirty="0">
              <a:solidFill>
                <a:schemeClr val="tx2"/>
              </a:solidFill>
              <a:effectLst/>
            </a:endParaRPr>
          </a:p>
          <a:p>
            <a:pPr marL="152400" indent="0" algn="r" rtl="0">
              <a:spcBef>
                <a:spcPts val="0"/>
              </a:spcBef>
              <a:spcAft>
                <a:spcPts val="0"/>
              </a:spcAft>
              <a:buNone/>
            </a:pPr>
            <a:endParaRPr lang="en-US" sz="2400" b="0" i="0" u="none" strike="noStrike" dirty="0">
              <a:solidFill>
                <a:schemeClr val="tx2"/>
              </a:solidFill>
              <a:effectLst/>
              <a:latin typeface="Lato" panose="020F0502020204030203" pitchFamily="34" charset="0"/>
            </a:endParaRPr>
          </a:p>
          <a:p>
            <a:pPr marL="152400" indent="0" algn="r" rtl="0">
              <a:spcBef>
                <a:spcPts val="0"/>
              </a:spcBef>
              <a:spcAft>
                <a:spcPts val="0"/>
              </a:spcAft>
              <a:buNone/>
            </a:pPr>
            <a:endParaRPr lang="en-US" sz="2400" dirty="0">
              <a:solidFill>
                <a:schemeClr val="tx2"/>
              </a:solidFill>
              <a:latin typeface="Lato" panose="020F0502020204030203" pitchFamily="34" charset="0"/>
            </a:endParaRPr>
          </a:p>
          <a:p>
            <a:pPr marL="152400" indent="0" algn="r" rtl="0">
              <a:spcBef>
                <a:spcPts val="0"/>
              </a:spcBef>
              <a:spcAft>
                <a:spcPts val="0"/>
              </a:spcAft>
              <a:buNone/>
            </a:pPr>
            <a:r>
              <a:rPr lang="en-US" sz="2400" b="0" i="0" u="none" strike="noStrike" dirty="0">
                <a:solidFill>
                  <a:schemeClr val="tx2"/>
                </a:solidFill>
                <a:effectLst/>
                <a:latin typeface="Lato" panose="020F0502020204030203" pitchFamily="34" charset="0"/>
              </a:rPr>
              <a:t>Resources:</a:t>
            </a:r>
            <a:endParaRPr lang="en-US" sz="2400" b="0" dirty="0">
              <a:solidFill>
                <a:schemeClr val="tx2"/>
              </a:solidFill>
              <a:effectLst/>
            </a:endParaRPr>
          </a:p>
          <a:p>
            <a:pPr marL="152400" indent="0" algn="r" rtl="0">
              <a:spcBef>
                <a:spcPts val="0"/>
              </a:spcBef>
              <a:spcAft>
                <a:spcPts val="800"/>
              </a:spcAft>
              <a:buNone/>
            </a:pPr>
            <a:r>
              <a:rPr lang="en-US" sz="2400" b="0" i="0" u="none" strike="noStrike" dirty="0">
                <a:solidFill>
                  <a:schemeClr val="tx2"/>
                </a:solidFill>
                <a:effectLst/>
                <a:latin typeface="Lato" panose="020F0502020204030203" pitchFamily="34" charset="0"/>
              </a:rPr>
              <a:t>Rating Details - </a:t>
            </a:r>
            <a:r>
              <a:rPr lang="en-US" sz="2400" b="0" i="0" u="sng" strike="noStrike" dirty="0">
                <a:solidFill>
                  <a:schemeClr val="tx2"/>
                </a:solidFill>
                <a:effectLst/>
                <a:latin typeface="Lato" panose="020F0502020204030203" pitchFamily="34" charset="0"/>
                <a:hlinkClick r:id="rId3">
                  <a:extLst>
                    <a:ext uri="{A12FA001-AC4F-418D-AE19-62706E023703}">
                      <ahyp:hlinkClr xmlns:ahyp="http://schemas.microsoft.com/office/drawing/2018/hyperlinkcolor" val="tx"/>
                    </a:ext>
                  </a:extLst>
                </a:hlinkClick>
              </a:rPr>
              <a:t>https://atlascinemas.net/ratings.html</a:t>
            </a:r>
            <a:endParaRPr lang="en-US" sz="2400" b="0" dirty="0">
              <a:solidFill>
                <a:schemeClr val="tx2"/>
              </a:solidFill>
              <a:effectLst/>
            </a:endParaRPr>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8"/>
          <p:cNvSpPr txBox="1">
            <a:spLocks noGrp="1"/>
          </p:cNvSpPr>
          <p:nvPr>
            <p:ph type="subTitle" idx="1"/>
          </p:nvPr>
        </p:nvSpPr>
        <p:spPr>
          <a:xfrm flipH="1">
            <a:off x="3211048" y="737154"/>
            <a:ext cx="5932952" cy="4058129"/>
          </a:xfrm>
          <a:prstGeom prst="rect">
            <a:avLst/>
          </a:prstGeom>
        </p:spPr>
        <p:txBody>
          <a:bodyPr spcFirstLastPara="1" wrap="square" lIns="320025" tIns="91425" rIns="320025" bIns="91425" anchor="ctr" anchorCtr="0">
            <a:noAutofit/>
          </a:bodyPr>
          <a:lstStyle/>
          <a:p>
            <a:pPr rtl="0" fontAlgn="base">
              <a:spcBef>
                <a:spcPts val="0"/>
              </a:spcBef>
              <a:spcAft>
                <a:spcPts val="0"/>
              </a:spcAft>
              <a:buFont typeface="+mj-lt"/>
              <a:buAutoNum type="arabicPeriod"/>
            </a:pPr>
            <a:r>
              <a:rPr lang="en-US" b="1" i="0" u="none" strike="noStrike" dirty="0">
                <a:solidFill>
                  <a:schemeClr val="tx2"/>
                </a:solidFill>
                <a:effectLst/>
                <a:latin typeface="Lato" panose="020F0502020204030203" pitchFamily="34" charset="0"/>
              </a:rPr>
              <a:t>What does the distribution of films look like by rating? My primary genre? (hint: use the first genre listed)</a:t>
            </a:r>
          </a:p>
          <a:p>
            <a:pPr rtl="0" fontAlgn="base">
              <a:spcBef>
                <a:spcPts val="0"/>
              </a:spcBef>
              <a:spcAft>
                <a:spcPts val="0"/>
              </a:spcAft>
              <a:buFont typeface="+mj-lt"/>
              <a:buAutoNum type="arabicPeriod"/>
            </a:pPr>
            <a:r>
              <a:rPr lang="en-US" b="1" i="0" u="none" strike="noStrike" dirty="0">
                <a:solidFill>
                  <a:schemeClr val="tx2"/>
                </a:solidFill>
                <a:effectLst/>
                <a:latin typeface="Lato" panose="020F0502020204030203" pitchFamily="34" charset="0"/>
              </a:rPr>
              <a:t>What % of films received a Certified Fresh Tomatometer rating? What about Rotten?</a:t>
            </a:r>
          </a:p>
          <a:p>
            <a:pPr rtl="0" fontAlgn="base">
              <a:spcBef>
                <a:spcPts val="0"/>
              </a:spcBef>
              <a:spcAft>
                <a:spcPts val="0"/>
              </a:spcAft>
              <a:buFont typeface="+mj-lt"/>
              <a:buAutoNum type="arabicPeriod"/>
            </a:pPr>
            <a:r>
              <a:rPr lang="en-US" b="1" i="0" u="none" strike="noStrike" dirty="0">
                <a:solidFill>
                  <a:schemeClr val="tx2"/>
                </a:solidFill>
                <a:effectLst/>
                <a:latin typeface="Lato" panose="020F0502020204030203" pitchFamily="34" charset="0"/>
              </a:rPr>
              <a:t>Explore new film releases over time. How has the volume of releases by month trended over time? What year/month were the newest films released?</a:t>
            </a:r>
          </a:p>
          <a:p>
            <a:pPr rtl="0" fontAlgn="base">
              <a:spcBef>
                <a:spcPts val="0"/>
              </a:spcBef>
              <a:spcAft>
                <a:spcPts val="0"/>
              </a:spcAft>
              <a:buFont typeface="+mj-lt"/>
              <a:buAutoNum type="arabicPeriod"/>
            </a:pPr>
            <a:r>
              <a:rPr lang="en-US" b="1" i="0" u="none" strike="noStrike" dirty="0">
                <a:solidFill>
                  <a:schemeClr val="tx2"/>
                </a:solidFill>
                <a:effectLst/>
                <a:latin typeface="Lato" panose="020F0502020204030203" pitchFamily="34" charset="0"/>
              </a:rPr>
              <a:t>Compare average Tomatometer ratings by Studio. Which studios produce the highest-rated films, on average? The lowest?</a:t>
            </a:r>
          </a:p>
          <a:p>
            <a:pPr rtl="0" fontAlgn="base">
              <a:spcBef>
                <a:spcPts val="0"/>
              </a:spcBef>
              <a:spcAft>
                <a:spcPts val="1200"/>
              </a:spcAft>
              <a:buFont typeface="+mj-lt"/>
              <a:buAutoNum type="arabicPeriod"/>
            </a:pPr>
            <a:r>
              <a:rPr lang="en-US" b="1" i="0" u="none" strike="noStrike" dirty="0">
                <a:solidFill>
                  <a:schemeClr val="tx2"/>
                </a:solidFill>
                <a:effectLst/>
                <a:latin typeface="Lato" panose="020F0502020204030203" pitchFamily="34" charset="0"/>
              </a:rPr>
              <a:t>Compare the Tomatometer ratings against audience ratings. Which films showed the largest discrepancies between audiences and critics?</a:t>
            </a:r>
          </a:p>
          <a:p>
            <a:pPr marL="0" lvl="0" indent="0" algn="ctr" rtl="0">
              <a:spcBef>
                <a:spcPts val="0"/>
              </a:spcBef>
              <a:spcAft>
                <a:spcPts val="0"/>
              </a:spcAft>
              <a:buNone/>
            </a:pPr>
            <a:endParaRPr b="1" dirty="0">
              <a:solidFill>
                <a:schemeClr val="tx2"/>
              </a:solidFill>
            </a:endParaRPr>
          </a:p>
        </p:txBody>
      </p:sp>
      <p:sp>
        <p:nvSpPr>
          <p:cNvPr id="482" name="Google Shape;482;p38"/>
          <p:cNvSpPr txBox="1">
            <a:spLocks noGrp="1"/>
          </p:cNvSpPr>
          <p:nvPr>
            <p:ph type="title"/>
          </p:nvPr>
        </p:nvSpPr>
        <p:spPr>
          <a:xfrm flipH="1">
            <a:off x="2243470" y="252354"/>
            <a:ext cx="690053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Recommended Analysis</a:t>
            </a:r>
            <a:endParaRPr dirty="0"/>
          </a:p>
        </p:txBody>
      </p:sp>
      <p:pic>
        <p:nvPicPr>
          <p:cNvPr id="483" name="Google Shape;483;p38"/>
          <p:cNvPicPr preferRelativeResize="0"/>
          <p:nvPr/>
        </p:nvPicPr>
        <p:blipFill>
          <a:blip r:embed="rId3">
            <a:alphaModFix/>
          </a:blip>
          <a:stretch>
            <a:fillRect/>
          </a:stretch>
        </p:blipFill>
        <p:spPr>
          <a:xfrm rot="1080437">
            <a:off x="2247903" y="797622"/>
            <a:ext cx="1471344" cy="1929305"/>
          </a:xfrm>
          <a:prstGeom prst="rect">
            <a:avLst/>
          </a:prstGeom>
          <a:noFill/>
          <a:ln>
            <a:noFill/>
          </a:ln>
        </p:spPr>
      </p:pic>
      <p:grpSp>
        <p:nvGrpSpPr>
          <p:cNvPr id="484" name="Google Shape;484;p38"/>
          <p:cNvGrpSpPr/>
          <p:nvPr/>
        </p:nvGrpSpPr>
        <p:grpSpPr>
          <a:xfrm>
            <a:off x="1135125" y="3099823"/>
            <a:ext cx="2075924" cy="1423700"/>
            <a:chOff x="1135125" y="3099823"/>
            <a:chExt cx="2075924" cy="1423700"/>
          </a:xfrm>
        </p:grpSpPr>
        <p:pic>
          <p:nvPicPr>
            <p:cNvPr id="485" name="Google Shape;485;p38"/>
            <p:cNvPicPr preferRelativeResize="0"/>
            <p:nvPr/>
          </p:nvPicPr>
          <p:blipFill>
            <a:blip r:embed="rId4">
              <a:alphaModFix/>
            </a:blip>
            <a:stretch>
              <a:fillRect/>
            </a:stretch>
          </p:blipFill>
          <p:spPr>
            <a:xfrm rot="-299030">
              <a:off x="1185994" y="3183200"/>
              <a:ext cx="1974187" cy="1256946"/>
            </a:xfrm>
            <a:prstGeom prst="rect">
              <a:avLst/>
            </a:prstGeom>
            <a:noFill/>
            <a:ln>
              <a:noFill/>
            </a:ln>
          </p:spPr>
        </p:pic>
        <p:pic>
          <p:nvPicPr>
            <p:cNvPr id="486" name="Google Shape;486;p38"/>
            <p:cNvPicPr preferRelativeResize="0"/>
            <p:nvPr/>
          </p:nvPicPr>
          <p:blipFill>
            <a:blip r:embed="rId5">
              <a:alphaModFix/>
            </a:blip>
            <a:stretch>
              <a:fillRect/>
            </a:stretch>
          </p:blipFill>
          <p:spPr>
            <a:xfrm>
              <a:off x="1824900" y="3457775"/>
              <a:ext cx="696375" cy="593200"/>
            </a:xfrm>
            <a:prstGeom prst="rect">
              <a:avLst/>
            </a:prstGeom>
            <a:noFill/>
            <a:ln>
              <a:noFill/>
            </a:ln>
          </p:spPr>
        </p:pic>
      </p:grpSp>
      <p:pic>
        <p:nvPicPr>
          <p:cNvPr id="487" name="Google Shape;487;p38"/>
          <p:cNvPicPr preferRelativeResize="0"/>
          <p:nvPr/>
        </p:nvPicPr>
        <p:blipFill>
          <a:blip r:embed="rId6">
            <a:alphaModFix/>
          </a:blip>
          <a:stretch>
            <a:fillRect/>
          </a:stretch>
        </p:blipFill>
        <p:spPr>
          <a:xfrm rot="-1041134">
            <a:off x="1421850" y="1368050"/>
            <a:ext cx="206400" cy="14400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39"/>
          <p:cNvPicPr preferRelativeResize="0"/>
          <p:nvPr/>
        </p:nvPicPr>
        <p:blipFill rotWithShape="1">
          <a:blip r:embed="rId3">
            <a:alphaModFix/>
          </a:blip>
          <a:srcRect l="25007" t="40373" r="22399" b="44658"/>
          <a:stretch/>
        </p:blipFill>
        <p:spPr>
          <a:xfrm>
            <a:off x="921500" y="4238338"/>
            <a:ext cx="1699450" cy="297751"/>
          </a:xfrm>
          <a:prstGeom prst="rect">
            <a:avLst/>
          </a:prstGeom>
          <a:noFill/>
          <a:ln>
            <a:noFill/>
          </a:ln>
        </p:spPr>
      </p:pic>
      <p:pic>
        <p:nvPicPr>
          <p:cNvPr id="493" name="Google Shape;493;p39"/>
          <p:cNvPicPr preferRelativeResize="0"/>
          <p:nvPr/>
        </p:nvPicPr>
        <p:blipFill rotWithShape="1">
          <a:blip r:embed="rId3">
            <a:alphaModFix/>
          </a:blip>
          <a:srcRect l="25007" t="40373" r="22399" b="44658"/>
          <a:stretch/>
        </p:blipFill>
        <p:spPr>
          <a:xfrm>
            <a:off x="6402877" y="4126588"/>
            <a:ext cx="2683123" cy="409501"/>
          </a:xfrm>
          <a:prstGeom prst="rect">
            <a:avLst/>
          </a:prstGeom>
          <a:noFill/>
          <a:ln>
            <a:noFill/>
          </a:ln>
        </p:spPr>
      </p:pic>
      <p:sp>
        <p:nvSpPr>
          <p:cNvPr id="494" name="Google Shape;494;p39"/>
          <p:cNvSpPr txBox="1">
            <a:spLocks noGrp="1"/>
          </p:cNvSpPr>
          <p:nvPr>
            <p:ph type="subTitle" idx="1"/>
          </p:nvPr>
        </p:nvSpPr>
        <p:spPr>
          <a:xfrm>
            <a:off x="0" y="1"/>
            <a:ext cx="9144000" cy="409502"/>
          </a:xfrm>
          <a:prstGeom prst="rect">
            <a:avLst/>
          </a:prstGeom>
        </p:spPr>
        <p:txBody>
          <a:bodyPr spcFirstLastPara="1" wrap="square" lIns="457200" tIns="91425" rIns="457200" bIns="91425" anchor="ctr" anchorCtr="0">
            <a:noAutofit/>
          </a:bodyPr>
          <a:lstStyle/>
          <a:p>
            <a:pPr marL="0" lvl="0" indent="0" algn="ctr" rtl="0">
              <a:spcBef>
                <a:spcPts val="0"/>
              </a:spcBef>
              <a:spcAft>
                <a:spcPts val="0"/>
              </a:spcAft>
              <a:buNone/>
            </a:pPr>
            <a:r>
              <a:rPr lang="en-US" sz="1400" b="1" dirty="0"/>
              <a:t>1.What does the distribution of films look like by rating? My primary genre? (hint: use the first genre listed)</a:t>
            </a:r>
            <a:endParaRPr sz="1400" b="1" dirty="0"/>
          </a:p>
        </p:txBody>
      </p:sp>
      <p:sp>
        <p:nvSpPr>
          <p:cNvPr id="497" name="Google Shape;497;p39"/>
          <p:cNvSpPr/>
          <p:nvPr/>
        </p:nvSpPr>
        <p:spPr>
          <a:xfrm>
            <a:off x="8111050" y="19641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39"/>
          <p:cNvPicPr preferRelativeResize="0"/>
          <p:nvPr/>
        </p:nvPicPr>
        <p:blipFill>
          <a:blip r:embed="rId4">
            <a:alphaModFix/>
          </a:blip>
          <a:stretch>
            <a:fillRect/>
          </a:stretch>
        </p:blipFill>
        <p:spPr>
          <a:xfrm>
            <a:off x="6519800" y="821431"/>
            <a:ext cx="1905050" cy="3500639"/>
          </a:xfrm>
          <a:prstGeom prst="rect">
            <a:avLst/>
          </a:prstGeom>
          <a:noFill/>
          <a:ln>
            <a:noFill/>
          </a:ln>
        </p:spPr>
      </p:pic>
      <p:graphicFrame>
        <p:nvGraphicFramePr>
          <p:cNvPr id="14" name="Chart 13">
            <a:extLst>
              <a:ext uri="{FF2B5EF4-FFF2-40B4-BE49-F238E27FC236}">
                <a16:creationId xmlns:a16="http://schemas.microsoft.com/office/drawing/2014/main" id="{60541735-79F6-4D27-8278-08801440B377}"/>
              </a:ext>
            </a:extLst>
          </p:cNvPr>
          <p:cNvGraphicFramePr>
            <a:graphicFrameLocks/>
          </p:cNvGraphicFramePr>
          <p:nvPr>
            <p:extLst>
              <p:ext uri="{D42A27DB-BD31-4B8C-83A1-F6EECF244321}">
                <p14:modId xmlns:p14="http://schemas.microsoft.com/office/powerpoint/2010/main" val="2455651956"/>
              </p:ext>
            </p:extLst>
          </p:nvPr>
        </p:nvGraphicFramePr>
        <p:xfrm>
          <a:off x="-2" y="409503"/>
          <a:ext cx="7729871" cy="24760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8F0278F5-0955-49B2-80DA-9680F94EE2A2}"/>
              </a:ext>
            </a:extLst>
          </p:cNvPr>
          <p:cNvGraphicFramePr>
            <a:graphicFrameLocks/>
          </p:cNvGraphicFramePr>
          <p:nvPr>
            <p:extLst>
              <p:ext uri="{D42A27DB-BD31-4B8C-83A1-F6EECF244321}">
                <p14:modId xmlns:p14="http://schemas.microsoft.com/office/powerpoint/2010/main" val="2985134451"/>
              </p:ext>
            </p:extLst>
          </p:nvPr>
        </p:nvGraphicFramePr>
        <p:xfrm>
          <a:off x="-1" y="3083440"/>
          <a:ext cx="7971059" cy="2060059"/>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5" name="Google Shape;505;p40"/>
          <p:cNvSpPr txBox="1">
            <a:spLocks noGrp="1"/>
          </p:cNvSpPr>
          <p:nvPr>
            <p:ph type="title"/>
          </p:nvPr>
        </p:nvSpPr>
        <p:spPr>
          <a:xfrm>
            <a:off x="0" y="0"/>
            <a:ext cx="9144000" cy="973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2. What % of films received a Certified Fresh Tomatometer rating? What about Rotten?</a:t>
            </a:r>
            <a:endParaRPr sz="1800" dirty="0"/>
          </a:p>
        </p:txBody>
      </p:sp>
      <p:grpSp>
        <p:nvGrpSpPr>
          <p:cNvPr id="511" name="Google Shape;511;p40"/>
          <p:cNvGrpSpPr/>
          <p:nvPr/>
        </p:nvGrpSpPr>
        <p:grpSpPr>
          <a:xfrm>
            <a:off x="2720311" y="1910562"/>
            <a:ext cx="595479" cy="529251"/>
            <a:chOff x="1190625" y="528075"/>
            <a:chExt cx="5214350" cy="4634425"/>
          </a:xfrm>
        </p:grpSpPr>
        <p:sp>
          <p:nvSpPr>
            <p:cNvPr id="512" name="Google Shape;512;p40"/>
            <p:cNvSpPr/>
            <p:nvPr/>
          </p:nvSpPr>
          <p:spPr>
            <a:xfrm>
              <a:off x="3225475" y="528075"/>
              <a:ext cx="3179500" cy="3369750"/>
            </a:xfrm>
            <a:custGeom>
              <a:avLst/>
              <a:gdLst/>
              <a:ahLst/>
              <a:cxnLst/>
              <a:rect l="l" t="t" r="r" b="b"/>
              <a:pathLst>
                <a:path w="127180" h="134790" extrusionOk="0">
                  <a:moveTo>
                    <a:pt x="91569" y="45378"/>
                  </a:moveTo>
                  <a:cubicBezTo>
                    <a:pt x="95802" y="45378"/>
                    <a:pt x="99220" y="48797"/>
                    <a:pt x="99220" y="52988"/>
                  </a:cubicBezTo>
                  <a:cubicBezTo>
                    <a:pt x="99220" y="57221"/>
                    <a:pt x="95802" y="60640"/>
                    <a:pt x="91569" y="60640"/>
                  </a:cubicBezTo>
                  <a:cubicBezTo>
                    <a:pt x="87337" y="60640"/>
                    <a:pt x="83959" y="57221"/>
                    <a:pt x="83959" y="52988"/>
                  </a:cubicBezTo>
                  <a:cubicBezTo>
                    <a:pt x="83959" y="48797"/>
                    <a:pt x="87337" y="45378"/>
                    <a:pt x="91569" y="45378"/>
                  </a:cubicBezTo>
                  <a:close/>
                  <a:moveTo>
                    <a:pt x="0" y="1"/>
                  </a:moveTo>
                  <a:lnTo>
                    <a:pt x="0" y="42326"/>
                  </a:lnTo>
                  <a:cubicBezTo>
                    <a:pt x="20349" y="41227"/>
                    <a:pt x="32151" y="38541"/>
                    <a:pt x="32680" y="38419"/>
                  </a:cubicBezTo>
                  <a:lnTo>
                    <a:pt x="42122" y="36058"/>
                  </a:lnTo>
                  <a:lnTo>
                    <a:pt x="61006" y="31378"/>
                  </a:lnTo>
                  <a:lnTo>
                    <a:pt x="61046" y="70936"/>
                  </a:lnTo>
                  <a:cubicBezTo>
                    <a:pt x="61901" y="70855"/>
                    <a:pt x="62715" y="70814"/>
                    <a:pt x="63610" y="70814"/>
                  </a:cubicBezTo>
                  <a:cubicBezTo>
                    <a:pt x="76226" y="70814"/>
                    <a:pt x="86482" y="81070"/>
                    <a:pt x="86482" y="93686"/>
                  </a:cubicBezTo>
                  <a:lnTo>
                    <a:pt x="61046" y="93686"/>
                  </a:lnTo>
                  <a:lnTo>
                    <a:pt x="61046" y="134790"/>
                  </a:lnTo>
                  <a:cubicBezTo>
                    <a:pt x="65116" y="134790"/>
                    <a:pt x="80459" y="131371"/>
                    <a:pt x="95435" y="122540"/>
                  </a:cubicBezTo>
                  <a:cubicBezTo>
                    <a:pt x="116191" y="110249"/>
                    <a:pt x="127179" y="92383"/>
                    <a:pt x="127179" y="70814"/>
                  </a:cubicBezTo>
                  <a:lnTo>
                    <a:pt x="127179" y="9768"/>
                  </a:lnTo>
                  <a:lnTo>
                    <a:pt x="127179" y="1"/>
                  </a:lnTo>
                  <a:lnTo>
                    <a:pt x="117697" y="2361"/>
                  </a:lnTo>
                  <a:cubicBezTo>
                    <a:pt x="117493" y="2402"/>
                    <a:pt x="97633" y="7204"/>
                    <a:pt x="63570" y="7204"/>
                  </a:cubicBezTo>
                  <a:cubicBezTo>
                    <a:pt x="29547" y="7204"/>
                    <a:pt x="9686" y="2402"/>
                    <a:pt x="9483" y="236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1190625" y="1799875"/>
              <a:ext cx="3179475" cy="3362625"/>
            </a:xfrm>
            <a:custGeom>
              <a:avLst/>
              <a:gdLst/>
              <a:ahLst/>
              <a:cxnLst/>
              <a:rect l="l" t="t" r="r" b="b"/>
              <a:pathLst>
                <a:path w="127179" h="134505" extrusionOk="0">
                  <a:moveTo>
                    <a:pt x="35610" y="45378"/>
                  </a:moveTo>
                  <a:cubicBezTo>
                    <a:pt x="39843" y="45378"/>
                    <a:pt x="43261" y="48796"/>
                    <a:pt x="43261" y="52988"/>
                  </a:cubicBezTo>
                  <a:cubicBezTo>
                    <a:pt x="43261" y="57221"/>
                    <a:pt x="39843" y="60639"/>
                    <a:pt x="35610" y="60639"/>
                  </a:cubicBezTo>
                  <a:cubicBezTo>
                    <a:pt x="31378" y="60639"/>
                    <a:pt x="28000" y="57221"/>
                    <a:pt x="28000" y="52988"/>
                  </a:cubicBezTo>
                  <a:cubicBezTo>
                    <a:pt x="28000" y="48796"/>
                    <a:pt x="31378" y="45378"/>
                    <a:pt x="35610" y="45378"/>
                  </a:cubicBezTo>
                  <a:close/>
                  <a:moveTo>
                    <a:pt x="91569" y="45378"/>
                  </a:moveTo>
                  <a:cubicBezTo>
                    <a:pt x="95801" y="45378"/>
                    <a:pt x="99220" y="48796"/>
                    <a:pt x="99220" y="52988"/>
                  </a:cubicBezTo>
                  <a:cubicBezTo>
                    <a:pt x="99220" y="57221"/>
                    <a:pt x="95801" y="60639"/>
                    <a:pt x="91569" y="60639"/>
                  </a:cubicBezTo>
                  <a:cubicBezTo>
                    <a:pt x="87336" y="60639"/>
                    <a:pt x="83958" y="57221"/>
                    <a:pt x="83958" y="52988"/>
                  </a:cubicBezTo>
                  <a:cubicBezTo>
                    <a:pt x="83958" y="48796"/>
                    <a:pt x="87336" y="45378"/>
                    <a:pt x="91569" y="45378"/>
                  </a:cubicBezTo>
                  <a:close/>
                  <a:moveTo>
                    <a:pt x="86482" y="78424"/>
                  </a:moveTo>
                  <a:cubicBezTo>
                    <a:pt x="86482" y="91040"/>
                    <a:pt x="76226" y="101336"/>
                    <a:pt x="63610" y="101336"/>
                  </a:cubicBezTo>
                  <a:cubicBezTo>
                    <a:pt x="50953" y="101336"/>
                    <a:pt x="40697" y="91040"/>
                    <a:pt x="40697" y="78424"/>
                  </a:cubicBezTo>
                  <a:close/>
                  <a:moveTo>
                    <a:pt x="0" y="0"/>
                  </a:moveTo>
                  <a:lnTo>
                    <a:pt x="0" y="70813"/>
                  </a:lnTo>
                  <a:cubicBezTo>
                    <a:pt x="0" y="92383"/>
                    <a:pt x="10988" y="110249"/>
                    <a:pt x="31744" y="122540"/>
                  </a:cubicBezTo>
                  <a:cubicBezTo>
                    <a:pt x="46720" y="131371"/>
                    <a:pt x="61616" y="134138"/>
                    <a:pt x="62226" y="134260"/>
                  </a:cubicBezTo>
                  <a:lnTo>
                    <a:pt x="63610" y="134505"/>
                  </a:lnTo>
                  <a:lnTo>
                    <a:pt x="64953" y="134260"/>
                  </a:lnTo>
                  <a:cubicBezTo>
                    <a:pt x="65563" y="134138"/>
                    <a:pt x="80458" y="131371"/>
                    <a:pt x="95435" y="122540"/>
                  </a:cubicBezTo>
                  <a:cubicBezTo>
                    <a:pt x="116191" y="110249"/>
                    <a:pt x="127179" y="92383"/>
                    <a:pt x="127179" y="70813"/>
                  </a:cubicBezTo>
                  <a:lnTo>
                    <a:pt x="127179" y="9768"/>
                  </a:lnTo>
                  <a:lnTo>
                    <a:pt x="127179" y="0"/>
                  </a:lnTo>
                  <a:lnTo>
                    <a:pt x="117696" y="2361"/>
                  </a:lnTo>
                  <a:cubicBezTo>
                    <a:pt x="117493" y="2401"/>
                    <a:pt x="97633" y="7204"/>
                    <a:pt x="63610" y="7204"/>
                  </a:cubicBezTo>
                  <a:cubicBezTo>
                    <a:pt x="29546" y="7204"/>
                    <a:pt x="9686" y="2401"/>
                    <a:pt x="9482" y="236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1" name="Chart 20">
            <a:extLst>
              <a:ext uri="{FF2B5EF4-FFF2-40B4-BE49-F238E27FC236}">
                <a16:creationId xmlns:a16="http://schemas.microsoft.com/office/drawing/2014/main" id="{D4F722F4-71BF-47DA-A346-12AE59B58E94}"/>
              </a:ext>
            </a:extLst>
          </p:cNvPr>
          <p:cNvGraphicFramePr>
            <a:graphicFrameLocks/>
          </p:cNvGraphicFramePr>
          <p:nvPr>
            <p:extLst>
              <p:ext uri="{D42A27DB-BD31-4B8C-83A1-F6EECF244321}">
                <p14:modId xmlns:p14="http://schemas.microsoft.com/office/powerpoint/2010/main" val="2444357569"/>
              </p:ext>
            </p:extLst>
          </p:nvPr>
        </p:nvGraphicFramePr>
        <p:xfrm>
          <a:off x="265815" y="973625"/>
          <a:ext cx="8272130" cy="397176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2"/>
          <p:cNvSpPr txBox="1">
            <a:spLocks noGrp="1"/>
          </p:cNvSpPr>
          <p:nvPr>
            <p:ph type="subTitle" idx="1"/>
          </p:nvPr>
        </p:nvSpPr>
        <p:spPr>
          <a:xfrm>
            <a:off x="0" y="122322"/>
            <a:ext cx="922906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3 . Explore new film releases over time. How has the volume of releases by month trended over time? What year/month were the newest films released?</a:t>
            </a:r>
            <a:endParaRPr b="1" dirty="0"/>
          </a:p>
        </p:txBody>
      </p:sp>
      <p:pic>
        <p:nvPicPr>
          <p:cNvPr id="698" name="Google Shape;698;p52"/>
          <p:cNvPicPr preferRelativeResize="0"/>
          <p:nvPr/>
        </p:nvPicPr>
        <p:blipFill>
          <a:blip r:embed="rId3">
            <a:alphaModFix/>
          </a:blip>
          <a:stretch>
            <a:fillRect/>
          </a:stretch>
        </p:blipFill>
        <p:spPr>
          <a:xfrm rot="405633">
            <a:off x="611629" y="635329"/>
            <a:ext cx="1223797" cy="1043213"/>
          </a:xfrm>
          <a:prstGeom prst="rect">
            <a:avLst/>
          </a:prstGeom>
          <a:noFill/>
          <a:ln>
            <a:noFill/>
          </a:ln>
        </p:spPr>
      </p:pic>
      <p:pic>
        <p:nvPicPr>
          <p:cNvPr id="699" name="Google Shape;699;p52"/>
          <p:cNvPicPr preferRelativeResize="0"/>
          <p:nvPr/>
        </p:nvPicPr>
        <p:blipFill>
          <a:blip r:embed="rId4">
            <a:alphaModFix/>
          </a:blip>
          <a:stretch>
            <a:fillRect/>
          </a:stretch>
        </p:blipFill>
        <p:spPr>
          <a:xfrm rot="-800544" flipH="1">
            <a:off x="7396944" y="3755831"/>
            <a:ext cx="1219890" cy="1039161"/>
          </a:xfrm>
          <a:prstGeom prst="rect">
            <a:avLst/>
          </a:prstGeom>
          <a:noFill/>
          <a:ln>
            <a:noFill/>
          </a:ln>
        </p:spPr>
      </p:pic>
      <p:graphicFrame>
        <p:nvGraphicFramePr>
          <p:cNvPr id="8" name="Chart 7">
            <a:extLst>
              <a:ext uri="{FF2B5EF4-FFF2-40B4-BE49-F238E27FC236}">
                <a16:creationId xmlns:a16="http://schemas.microsoft.com/office/drawing/2014/main" id="{FA353138-BD06-4201-ADF7-BB67EDD75AA3}"/>
              </a:ext>
            </a:extLst>
          </p:cNvPr>
          <p:cNvGraphicFramePr>
            <a:graphicFrameLocks/>
          </p:cNvGraphicFramePr>
          <p:nvPr>
            <p:extLst>
              <p:ext uri="{D42A27DB-BD31-4B8C-83A1-F6EECF244321}">
                <p14:modId xmlns:p14="http://schemas.microsoft.com/office/powerpoint/2010/main" val="124008946"/>
              </p:ext>
            </p:extLst>
          </p:nvPr>
        </p:nvGraphicFramePr>
        <p:xfrm>
          <a:off x="0" y="1593555"/>
          <a:ext cx="4962525"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78D053DD-AEC9-41E0-AC58-CE75987BB2B1}"/>
              </a:ext>
            </a:extLst>
          </p:cNvPr>
          <p:cNvGraphicFramePr>
            <a:graphicFrameLocks/>
          </p:cNvGraphicFramePr>
          <p:nvPr>
            <p:extLst>
              <p:ext uri="{D42A27DB-BD31-4B8C-83A1-F6EECF244321}">
                <p14:modId xmlns:p14="http://schemas.microsoft.com/office/powerpoint/2010/main" val="3455312822"/>
              </p:ext>
            </p:extLst>
          </p:nvPr>
        </p:nvGraphicFramePr>
        <p:xfrm>
          <a:off x="4295554" y="726410"/>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0527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7"/>
          <p:cNvSpPr txBox="1">
            <a:spLocks noGrp="1"/>
          </p:cNvSpPr>
          <p:nvPr>
            <p:ph type="subTitle" idx="1"/>
          </p:nvPr>
        </p:nvSpPr>
        <p:spPr>
          <a:xfrm>
            <a:off x="-67519" y="21217"/>
            <a:ext cx="9144000" cy="9144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t>4 . Compare average Tomatometer ratings by Studio. Which studios produce the highest-rated films, on average? The lowest?</a:t>
            </a:r>
            <a:endParaRPr sz="1600" b="1" dirty="0"/>
          </a:p>
        </p:txBody>
      </p:sp>
      <p:pic>
        <p:nvPicPr>
          <p:cNvPr id="654" name="Google Shape;654;p47"/>
          <p:cNvPicPr preferRelativeResize="0"/>
          <p:nvPr/>
        </p:nvPicPr>
        <p:blipFill>
          <a:blip r:embed="rId3">
            <a:alphaModFix/>
          </a:blip>
          <a:stretch>
            <a:fillRect/>
          </a:stretch>
        </p:blipFill>
        <p:spPr>
          <a:xfrm rot="2700003">
            <a:off x="5639504" y="867374"/>
            <a:ext cx="1634159" cy="3505270"/>
          </a:xfrm>
          <a:prstGeom prst="rect">
            <a:avLst/>
          </a:prstGeom>
          <a:noFill/>
          <a:ln>
            <a:noFill/>
          </a:ln>
        </p:spPr>
      </p:pic>
      <p:graphicFrame>
        <p:nvGraphicFramePr>
          <p:cNvPr id="5" name="Chart 4">
            <a:extLst>
              <a:ext uri="{FF2B5EF4-FFF2-40B4-BE49-F238E27FC236}">
                <a16:creationId xmlns:a16="http://schemas.microsoft.com/office/drawing/2014/main" id="{F3BFB5AA-AF71-4AD8-9855-8278F13B6E7B}"/>
              </a:ext>
            </a:extLst>
          </p:cNvPr>
          <p:cNvGraphicFramePr>
            <a:graphicFrameLocks/>
          </p:cNvGraphicFramePr>
          <p:nvPr>
            <p:extLst>
              <p:ext uri="{D42A27DB-BD31-4B8C-83A1-F6EECF244321}">
                <p14:modId xmlns:p14="http://schemas.microsoft.com/office/powerpoint/2010/main" val="1453447910"/>
              </p:ext>
            </p:extLst>
          </p:nvPr>
        </p:nvGraphicFramePr>
        <p:xfrm>
          <a:off x="116958" y="1200150"/>
          <a:ext cx="8761228" cy="377588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17324213"/>
      </p:ext>
    </p:extLst>
  </p:cSld>
  <p:clrMapOvr>
    <a:masterClrMapping/>
  </p:clrMapOvr>
</p:sld>
</file>

<file path=ppt/theme/theme1.xml><?xml version="1.0" encoding="utf-8"?>
<a:theme xmlns:a="http://schemas.openxmlformats.org/drawingml/2006/main" name="Movie Maker Animation Studios Style Workshop by Slidesgo">
  <a:themeElements>
    <a:clrScheme name="Simple Light">
      <a:dk1>
        <a:srgbClr val="FFFFFF"/>
      </a:dk1>
      <a:lt1>
        <a:srgbClr val="FFFFFF"/>
      </a:lt1>
      <a:dk2>
        <a:srgbClr val="3A2345"/>
      </a:dk2>
      <a:lt2>
        <a:srgbClr val="FFFFFF"/>
      </a:lt2>
      <a:accent1>
        <a:srgbClr val="FFD966"/>
      </a:accent1>
      <a:accent2>
        <a:srgbClr val="FE8327"/>
      </a:accent2>
      <a:accent3>
        <a:srgbClr val="C5143A"/>
      </a:accent3>
      <a:accent4>
        <a:srgbClr val="9253A7"/>
      </a:accent4>
      <a:accent5>
        <a:srgbClr val="999999"/>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460</Words>
  <Application>Microsoft Office PowerPoint</Application>
  <PresentationFormat>On-screen Show (16:9)</PresentationFormat>
  <Paragraphs>78</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Courier New</vt:lpstr>
      <vt:lpstr>Calibri</vt:lpstr>
      <vt:lpstr>Cooper Black</vt:lpstr>
      <vt:lpstr>Righteous</vt:lpstr>
      <vt:lpstr>Bebas Neue</vt:lpstr>
      <vt:lpstr>Lato</vt:lpstr>
      <vt:lpstr>Comic Neue</vt:lpstr>
      <vt:lpstr>Movie Maker Animation Studios Style Workshop by Slidesgo</vt:lpstr>
      <vt:lpstr>    Movies Data  This Dataset is taken from Kaggle.   </vt:lpstr>
      <vt:lpstr>A PICTURE IS WORTH A THOUSAND WORDS</vt:lpstr>
      <vt:lpstr>STEP TO PERFORM EDA</vt:lpstr>
      <vt:lpstr>About Dataset </vt:lpstr>
      <vt:lpstr>Recommended Analysis</vt:lpstr>
      <vt:lpstr>PowerPoint Presentation</vt:lpstr>
      <vt:lpstr>2. What % of films received a Certified Fresh Tomatometer rating? What about Rotten?</vt:lpstr>
      <vt:lpstr>PowerPoint Presentation</vt:lpstr>
      <vt:lpstr>PowerPoint Presentation</vt:lpstr>
      <vt:lpstr>5 . Compare the Tomatometer ratings against audience ratings. Which films showed the largest discrepancies between audiences and critics?</vt:lpstr>
      <vt:lpstr>For your valuable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Movies EDA Visualization  This Dataset is taken from Kaggle.</dc:title>
  <dc:creator>hp</dc:creator>
  <cp:lastModifiedBy>ANWAR</cp:lastModifiedBy>
  <cp:revision>14</cp:revision>
  <dcterms:modified xsi:type="dcterms:W3CDTF">2024-01-10T03:50:31Z</dcterms:modified>
</cp:coreProperties>
</file>